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7"/>
  </p:notesMasterIdLst>
  <p:sldIdLst>
    <p:sldId id="256" r:id="rId5"/>
    <p:sldId id="282" r:id="rId6"/>
    <p:sldId id="257" r:id="rId8"/>
    <p:sldId id="258" r:id="rId9"/>
    <p:sldId id="326" r:id="rId10"/>
    <p:sldId id="306" r:id="rId11"/>
    <p:sldId id="327" r:id="rId12"/>
    <p:sldId id="328" r:id="rId13"/>
    <p:sldId id="329" r:id="rId14"/>
    <p:sldId id="330" r:id="rId15"/>
    <p:sldId id="331" r:id="rId16"/>
    <p:sldId id="332" r:id="rId17"/>
    <p:sldId id="333" r:id="rId18"/>
    <p:sldId id="334" r:id="rId19"/>
    <p:sldId id="335" r:id="rId20"/>
    <p:sldId id="336" r:id="rId21"/>
    <p:sldId id="337" r:id="rId22"/>
    <p:sldId id="308" r:id="rId23"/>
    <p:sldId id="339" r:id="rId24"/>
    <p:sldId id="340" r:id="rId25"/>
    <p:sldId id="341" r:id="rId26"/>
    <p:sldId id="309" r:id="rId27"/>
    <p:sldId id="343" r:id="rId28"/>
    <p:sldId id="344" r:id="rId29"/>
    <p:sldId id="345" r:id="rId30"/>
    <p:sldId id="346" r:id="rId31"/>
    <p:sldId id="259" r:id="rId32"/>
    <p:sldId id="310" r:id="rId33"/>
    <p:sldId id="347" r:id="rId34"/>
    <p:sldId id="266" r:id="rId35"/>
    <p:sldId id="264" r:id="rId36"/>
    <p:sldId id="311" r:id="rId37"/>
    <p:sldId id="260" r:id="rId38"/>
    <p:sldId id="312" r:id="rId39"/>
    <p:sldId id="269" r:id="rId40"/>
    <p:sldId id="267" r:id="rId41"/>
    <p:sldId id="313" r:id="rId42"/>
    <p:sldId id="314" r:id="rId43"/>
    <p:sldId id="315" r:id="rId44"/>
    <p:sldId id="316" r:id="rId45"/>
    <p:sldId id="317" r:id="rId46"/>
    <p:sldId id="262" r:id="rId47"/>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1" userDrawn="1">
          <p15:clr>
            <a:srgbClr val="A4A3A4"/>
          </p15:clr>
        </p15:guide>
        <p15:guide id="2" pos="385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9" d="100"/>
          <a:sy n="79" d="100"/>
        </p:scale>
        <p:origin x="744" y="77"/>
      </p:cViewPr>
      <p:guideLst>
        <p:guide orient="horz" pos="2131"/>
        <p:guide pos="385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2" Type="http://schemas.openxmlformats.org/officeDocument/2006/relationships/tags" Target="tags/tag157.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DF48A6-DF25-496A-8A21-6E9FFB89D35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E05F7-D68E-4921-BD2A-AB72817AEF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F8DD2-F062-4B37-B7F2-89DDC6E48F9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446E5-169B-4BEE-9A62-A03E67A9ECD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2951E0-72A3-4BC5-83E5-86455B4DA2C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B67448-A548-4367-BCCC-03D5EE9AAD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DE858E-32C3-4C30-AAE4-59D08D29F7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png"/><Relationship Id="rId1" Type="http://schemas.openxmlformats.org/officeDocument/2006/relationships/tags" Target="../tags/tag25.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6.png"/><Relationship Id="rId1" Type="http://schemas.openxmlformats.org/officeDocument/2006/relationships/tags" Target="../tags/tag3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tags" Target="../tags/tag3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tags" Target="../tags/tag3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1.png"/><Relationship Id="rId1" Type="http://schemas.openxmlformats.org/officeDocument/2006/relationships/tags" Target="../tags/tag34.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9.xml"/><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audio1.wav"/><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2.png"/><Relationship Id="rId1" Type="http://schemas.openxmlformats.org/officeDocument/2006/relationships/tags" Target="../tags/tag3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3.png"/><Relationship Id="rId1" Type="http://schemas.openxmlformats.org/officeDocument/2006/relationships/tags" Target="../tags/tag36.xml"/></Relationships>
</file>

<file path=ppt/slides/_rels/slide22.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7" Type="http://schemas.openxmlformats.org/officeDocument/2006/relationships/slideLayout" Target="../slideLayouts/slideLayout18.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media/image25.jpeg"/><Relationship Id="rId6" Type="http://schemas.openxmlformats.org/officeDocument/2006/relationships/tags" Target="../tags/tag57.xml"/><Relationship Id="rId5" Type="http://schemas.openxmlformats.org/officeDocument/2006/relationships/image" Target="../media/image24.jpe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2" Type="http://schemas.openxmlformats.org/officeDocument/2006/relationships/slideLayout" Target="../slideLayouts/slideLayout18.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3.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ags" Target="../tags/tag6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8.png"/><Relationship Id="rId1" Type="http://schemas.openxmlformats.org/officeDocument/2006/relationships/tags" Target="../tags/tag6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slideLayout" Target="../slideLayouts/slideLayout1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4" Type="http://schemas.openxmlformats.org/officeDocument/2006/relationships/slideLayout" Target="../slideLayouts/slideLayout18.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7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1" Type="http://schemas.openxmlformats.org/officeDocument/2006/relationships/slideLayout" Target="../slideLayouts/slideLayout18.xml"/><Relationship Id="rId10" Type="http://schemas.openxmlformats.org/officeDocument/2006/relationships/tags" Target="../tags/tag100.xml"/><Relationship Id="rId1" Type="http://schemas.openxmlformats.org/officeDocument/2006/relationships/tags" Target="../tags/tag91.xml"/></Relationships>
</file>

<file path=ppt/slides/_rels/slide38.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4" Type="http://schemas.openxmlformats.org/officeDocument/2006/relationships/slideLayout" Target="../slideLayouts/slideLayout18.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39.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7" Type="http://schemas.openxmlformats.org/officeDocument/2006/relationships/slideLayout" Target="../slideLayouts/slideLayout18.xml"/><Relationship Id="rId16" Type="http://schemas.openxmlformats.org/officeDocument/2006/relationships/image" Target="../media/image31.png"/><Relationship Id="rId15" Type="http://schemas.openxmlformats.org/officeDocument/2006/relationships/tags" Target="../tags/tag128.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tags" Target="../tags/tag11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1" Type="http://schemas.openxmlformats.org/officeDocument/2006/relationships/slideLayout" Target="../slideLayouts/slideLayout18.xml"/><Relationship Id="rId20" Type="http://schemas.openxmlformats.org/officeDocument/2006/relationships/tags" Target="../tags/tag148.xml"/><Relationship Id="rId2" Type="http://schemas.openxmlformats.org/officeDocument/2006/relationships/tags" Target="../tags/tag130.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29.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6.png"/><Relationship Id="rId11" Type="http://schemas.openxmlformats.org/officeDocument/2006/relationships/slideLayout" Target="../slideLayouts/slideLayout17.xml"/><Relationship Id="rId10" Type="http://schemas.openxmlformats.org/officeDocument/2006/relationships/tags" Target="../tags/tag9.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4" Type="http://schemas.openxmlformats.org/officeDocument/2006/relationships/slideLayout" Target="../slideLayouts/slideLayout18.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png"/><Relationship Id="rId1" Type="http://schemas.openxmlformats.org/officeDocument/2006/relationships/tags" Target="../tags/tag2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矩形 9"/>
          <p:cNvSpPr/>
          <p:nvPr/>
        </p:nvSpPr>
        <p:spPr>
          <a:xfrm>
            <a:off x="7149834" y="4471493"/>
            <a:ext cx="4686534" cy="1338234"/>
          </a:xfrm>
          <a:prstGeom prst="rect">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185" y="1497965"/>
            <a:ext cx="5888355" cy="3517265"/>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7882043" y="4824395"/>
            <a:ext cx="3446871" cy="619414"/>
            <a:chOff x="7882043" y="4824395"/>
            <a:chExt cx="3446871" cy="619414"/>
          </a:xfrm>
        </p:grpSpPr>
        <p:sp>
          <p:nvSpPr>
            <p:cNvPr id="21" name="文本框 20"/>
            <p:cNvSpPr txBox="1"/>
            <p:nvPr/>
          </p:nvSpPr>
          <p:spPr>
            <a:xfrm>
              <a:off x="8583780" y="4824395"/>
              <a:ext cx="2745134" cy="5340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rPr>
                <a:t>北京出版社</a:t>
              </a:r>
              <a:endPar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nvGrpSpPr>
            <p:cNvPr id="22" name="组合 21"/>
            <p:cNvGrpSpPr/>
            <p:nvPr/>
          </p:nvGrpSpPr>
          <p:grpSpPr>
            <a:xfrm>
              <a:off x="7882043" y="4863237"/>
              <a:ext cx="580572" cy="580572"/>
              <a:chOff x="728889" y="5348812"/>
              <a:chExt cx="580572" cy="580572"/>
            </a:xfrm>
          </p:grpSpPr>
          <p:sp>
            <p:nvSpPr>
              <p:cNvPr id="23" name="椭圆 22"/>
              <p:cNvSpPr/>
              <p:nvPr/>
            </p:nvSpPr>
            <p:spPr>
              <a:xfrm>
                <a:off x="728889" y="5348812"/>
                <a:ext cx="580572" cy="580572"/>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Oval 4"/>
              <p:cNvSpPr/>
              <p:nvPr/>
            </p:nvSpPr>
            <p:spPr>
              <a:xfrm>
                <a:off x="868130" y="5500525"/>
                <a:ext cx="302090" cy="277146"/>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sp>
        <p:nvSpPr>
          <p:cNvPr id="26" name="文本框 25"/>
          <p:cNvSpPr txBox="1"/>
          <p:nvPr/>
        </p:nvSpPr>
        <p:spPr>
          <a:xfrm>
            <a:off x="7150100" y="1941195"/>
            <a:ext cx="3575050"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电工电子 </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（第二版）</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1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60000">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14:bounceEnd="60000">
                                          <p:cBhvr additive="base">
                                            <p:cTn id="23"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14:presetBounceEnd="60000">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14:bounceEnd="60000">
                                          <p:cBhvr additive="base">
                                            <p:cTn id="28"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0-#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148715" y="1209040"/>
            <a:ext cx="10460355" cy="3995420"/>
          </a:xfrm>
          <a:prstGeom prst="rect">
            <a:avLst/>
          </a:prstGeom>
          <a:noFill/>
        </p:spPr>
        <p:txBody>
          <a:bodyPr wrap="square" lIns="90000" tIns="0" rIns="90000" bIns="46800"/>
          <a:p>
            <a:pPr algn="just" fontAlgn="auto">
              <a:lnSpc>
                <a:spcPct val="150000"/>
              </a:lnSpc>
            </a:pPr>
            <a:r>
              <a:rPr lang="zh-CN" altLang="en-US" sz="1600" b="1" spc="150" dirty="0">
                <a:solidFill>
                  <a:schemeClr val="accent1"/>
                </a:solidFill>
                <a:effectLst/>
                <a:latin typeface="微软雅黑" panose="020B0503020204020204" charset="-122"/>
                <a:ea typeface="微软雅黑" panose="020B0503020204020204" charset="-122"/>
              </a:rPr>
              <a:t>（二）三相异步电动机的工作原理</a:t>
            </a:r>
            <a:endParaRPr lang="zh-CN" altLang="en-US" sz="1600" b="1" spc="150" dirty="0">
              <a:solidFill>
                <a:schemeClr val="accent1"/>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三相异步电动机又称交流感应式电动机，它是靠旋转着的定子磁场切割转子导体产生感应电流，此旋场又对转子感应电流作用而带动转子转动，从而实现了机电能量的转换。</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1. 旋转磁场的产生。</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三相异步电动机定子三相对称绕组通入三相对称电流便可产生旋转磁场。</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为分析方便，设定子三相对称绕组 AX、BY 和 CZ 接 成 Y 形， 如 图 5.1.5 所 示。</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所谓对称是指这三个绕组匝数相同，结构一样，互隔 120°。</a:t>
            </a:r>
            <a:endParaRPr lang="zh-CN" altLang="en-US" sz="1600" b="0" spc="150" dirty="0">
              <a:solidFill>
                <a:srgbClr val="000000"/>
              </a:solidFill>
              <a:effectLst/>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3943350" y="3817620"/>
            <a:ext cx="4086225" cy="284797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6" name="组合 5"/>
          <p:cNvGrpSpPr/>
          <p:nvPr/>
        </p:nvGrpSpPr>
        <p:grpSpPr>
          <a:xfrm>
            <a:off x="1191260" y="1013460"/>
            <a:ext cx="10459720" cy="3995420"/>
            <a:chOff x="1809" y="1904"/>
            <a:chExt cx="16472" cy="6292"/>
          </a:xfrm>
        </p:grpSpPr>
        <p:sp>
          <p:nvSpPr>
            <p:cNvPr id="23" name="文本框 22"/>
            <p:cNvSpPr txBox="1"/>
            <p:nvPr>
              <p:custDataLst>
                <p:tags r:id="rId1"/>
              </p:custDataLst>
            </p:nvPr>
          </p:nvSpPr>
          <p:spPr bwMode="auto">
            <a:xfrm>
              <a:off x="1809" y="1904"/>
              <a:ext cx="16473" cy="6292"/>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设定子三相绕组通入的对称三相电流为</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三相电流的波形如图 5.1.6 所示，并规定电流正方向由始端指向末端，图中实际电流的流入端用⨂ 表示，流出端用⊙表示。为了分析合成磁场的变化规律，任选几个特定时刻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ωt</a:t>
              </a:r>
              <a:r>
                <a:rPr lang="zh-CN" altLang="en-US" sz="1600" b="0" spc="150" dirty="0">
                  <a:solidFill>
                    <a:srgbClr val="000000"/>
                  </a:solidFill>
                  <a:effectLst/>
                  <a:latin typeface="微软雅黑" panose="020B0503020204020204" charset="-122"/>
                  <a:ea typeface="微软雅黑" panose="020B0503020204020204" charset="-122"/>
                </a:rPr>
                <a:t> = 0 、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ωt </a:t>
              </a:r>
              <a:r>
                <a:rPr lang="zh-CN" altLang="en-US" sz="1600" b="0" spc="150" dirty="0">
                  <a:solidFill>
                    <a:srgbClr val="000000"/>
                  </a:solidFill>
                  <a:effectLst/>
                  <a:latin typeface="微软雅黑" panose="020B0503020204020204" charset="-122"/>
                  <a:ea typeface="微软雅黑" panose="020B0503020204020204" charset="-122"/>
                </a:rPr>
                <a:t>=</a:t>
              </a:r>
              <a:r>
                <a:rPr lang="en-US" altLang="zh-CN" sz="1600" b="0" spc="150" dirty="0">
                  <a:solidFill>
                    <a:srgbClr val="000000"/>
                  </a:solidFill>
                  <a:effectLst/>
                  <a:latin typeface="微软雅黑" panose="020B0503020204020204" charset="-122"/>
                  <a:ea typeface="微软雅黑" panose="020B0503020204020204" charset="-122"/>
                </a:rPr>
                <a:t>120</a:t>
              </a:r>
              <a:r>
                <a:rPr lang="zh-CN" altLang="en-US" sz="1600" b="0" spc="150" dirty="0">
                  <a:solidFill>
                    <a:srgbClr val="000000"/>
                  </a:solidFill>
                  <a:effectLst/>
                  <a:latin typeface="微软雅黑" panose="020B0503020204020204" charset="-122"/>
                  <a:ea typeface="微软雅黑" panose="020B0503020204020204" charset="-122"/>
                </a:rPr>
                <a:t> °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 ωt </a:t>
              </a:r>
              <a:r>
                <a:rPr lang="zh-CN" altLang="en-US" sz="1600" b="0" spc="150" dirty="0">
                  <a:solidFill>
                    <a:srgbClr val="000000"/>
                  </a:solidFill>
                  <a:effectLst/>
                  <a:latin typeface="微软雅黑" panose="020B0503020204020204" charset="-122"/>
                  <a:ea typeface="微软雅黑" panose="020B0503020204020204" charset="-122"/>
                </a:rPr>
                <a:t>= </a:t>
              </a:r>
              <a:r>
                <a:rPr lang="zh-CN" altLang="en-US" sz="1600" spc="150" dirty="0">
                  <a:solidFill>
                    <a:srgbClr val="000000"/>
                  </a:solidFill>
                  <a:effectLst/>
                  <a:latin typeface="微软雅黑" panose="020B0503020204020204" charset="-122"/>
                  <a:ea typeface="微软雅黑" panose="020B0503020204020204" charset="-122"/>
                  <a:sym typeface="+mn-ea"/>
                </a:rPr>
                <a:t>240</a:t>
              </a:r>
              <a:r>
                <a:rPr lang="zh-CN" altLang="en-US" sz="1600" b="0" spc="150" dirty="0">
                  <a:solidFill>
                    <a:srgbClr val="000000"/>
                  </a:solidFill>
                  <a:effectLst/>
                  <a:latin typeface="微软雅黑" panose="020B0503020204020204" charset="-122"/>
                  <a:ea typeface="微软雅黑" panose="020B0503020204020204" charset="-122"/>
                </a:rPr>
                <a:t>° 、 ωt = ° 360 进行分析。</a:t>
              </a:r>
              <a:endParaRPr lang="zh-CN" altLang="en-US" sz="1600" b="0" spc="150" dirty="0">
                <a:solidFill>
                  <a:srgbClr val="000000"/>
                </a:solidFill>
                <a:effectLst/>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6193" y="2611"/>
              <a:ext cx="3090" cy="2040"/>
            </a:xfrm>
            <a:prstGeom prst="rect">
              <a:avLst/>
            </a:prstGeom>
          </p:spPr>
        </p:pic>
      </p:grpSp>
      <p:pic>
        <p:nvPicPr>
          <p:cNvPr id="4" name="图片 3"/>
          <p:cNvPicPr>
            <a:picLocks noChangeAspect="1"/>
          </p:cNvPicPr>
          <p:nvPr/>
        </p:nvPicPr>
        <p:blipFill>
          <a:blip r:embed="rId3"/>
          <a:stretch>
            <a:fillRect/>
          </a:stretch>
        </p:blipFill>
        <p:spPr>
          <a:xfrm>
            <a:off x="4900295" y="3990975"/>
            <a:ext cx="5635625" cy="264922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115695" y="1138555"/>
            <a:ext cx="10460355" cy="3995420"/>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当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ωt</a:t>
            </a:r>
            <a:r>
              <a:rPr lang="zh-CN" altLang="en-US" sz="1600" b="0" spc="150" dirty="0">
                <a:solidFill>
                  <a:srgbClr val="000000"/>
                </a:solidFill>
                <a:effectLst/>
                <a:latin typeface="微软雅黑" panose="020B0503020204020204" charset="-122"/>
                <a:ea typeface="微软雅黑" panose="020B0503020204020204" charset="-122"/>
              </a:rPr>
              <a:t> = 0 时，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i</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A</a:t>
            </a:r>
            <a:r>
              <a:rPr lang="zh-CN" altLang="en-US" sz="1600" b="0" spc="150" dirty="0">
                <a:solidFill>
                  <a:srgbClr val="000000"/>
                </a:solidFill>
                <a:effectLst/>
                <a:latin typeface="微软雅黑" panose="020B0503020204020204" charset="-122"/>
                <a:ea typeface="微软雅黑" panose="020B0503020204020204" charset="-122"/>
              </a:rPr>
              <a:t> = 0，</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i</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B</a:t>
            </a:r>
            <a:r>
              <a:rPr lang="zh-CN" altLang="en-US" sz="1600" b="0" spc="150" dirty="0">
                <a:solidFill>
                  <a:srgbClr val="000000"/>
                </a:solidFill>
                <a:effectLst/>
                <a:latin typeface="微软雅黑" panose="020B0503020204020204" charset="-122"/>
                <a:ea typeface="微软雅黑" panose="020B0503020204020204" charset="-122"/>
              </a:rPr>
              <a:t> 为负，</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i</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C</a:t>
            </a:r>
            <a:r>
              <a:rPr lang="zh-CN" altLang="en-US" sz="1600" b="0" spc="150" dirty="0">
                <a:solidFill>
                  <a:srgbClr val="000000"/>
                </a:solidFill>
                <a:effectLst/>
                <a:latin typeface="微软雅黑" panose="020B0503020204020204" charset="-122"/>
                <a:ea typeface="微软雅黑" panose="020B0503020204020204" charset="-122"/>
              </a:rPr>
              <a:t> 为正，其实际方向见图 5.1.6（a）。依右手螺旋定则，其合成磁场如图中虚线所示。合成磁场具有一对（即两个）磁极：N 极和 S 极，且与 A 相绕组平面重合。同理可得在</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ωt</a:t>
            </a:r>
            <a:r>
              <a:rPr lang="zh-CN" altLang="en-US" sz="1600" b="0" spc="150" dirty="0">
                <a:solidFill>
                  <a:srgbClr val="000000"/>
                </a:solidFill>
                <a:effectLst/>
                <a:latin typeface="微软雅黑" panose="020B0503020204020204" charset="-122"/>
                <a:ea typeface="微软雅黑" panose="020B0503020204020204" charset="-122"/>
              </a:rPr>
              <a:t> = ° 120 、240° 和 360° 时的合成磁场，如图 5.1.6（b）（c）（d）所示。可见，当定子绕组通入对称三相电流后，就产生旋转磁场，且该磁场是随电流的交变而在空间有规律地不断旋转（两极时，电一周期，磁场转一圈）。</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2. 旋转磁场的转向。</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从上面的分析中还可发现，合成磁场的转动方向是由 A 相绕组平面转向 B 相绕组平面再到 C 相绕组平面，周而复始地继续旋转下去。从图 5.1.6 又可看出，旋转磁场的转向与三相绕组通入三相电流的相序是一致的。所以只要对调三根电源线中的任意两相接线，旋转磁场必将反向旋转。</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3. 旋转磁场的转速。</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由以上两级（即极对数</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 p=1</a:t>
            </a:r>
            <a:r>
              <a:rPr lang="zh-CN" altLang="en-US" sz="1600" b="0" spc="150" dirty="0">
                <a:solidFill>
                  <a:srgbClr val="000000"/>
                </a:solidFill>
                <a:effectLst/>
                <a:latin typeface="微软雅黑" panose="020B0503020204020204" charset="-122"/>
                <a:ea typeface="微软雅黑" panose="020B0503020204020204" charset="-122"/>
              </a:rPr>
              <a:t>）旋转磁场的分析可知，电流变化一周，磁场也正好在空间旋转一周，若电流频率为 f1，则两极旋转磁场每分钟的转速为</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 </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=60f</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(r/min)</a:t>
            </a:r>
            <a:r>
              <a:rPr lang="zh-CN" altLang="en-US" sz="1600" b="0" spc="150" dirty="0">
                <a:solidFill>
                  <a:srgbClr val="000000"/>
                </a:solidFill>
                <a:effectLst/>
                <a:latin typeface="微软雅黑" panose="020B0503020204020204" charset="-122"/>
                <a:ea typeface="微软雅黑" panose="020B0503020204020204" charset="-122"/>
              </a:rPr>
              <a:t> 。</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实际应用中，常使用极对数</a:t>
            </a:r>
            <a:r>
              <a:rPr lang="zh-CN" altLang="en-US" sz="1600" b="0" i="1" spc="150" dirty="0">
                <a:solidFill>
                  <a:srgbClr val="000000"/>
                </a:solidFill>
                <a:effectLst/>
                <a:latin typeface="BodoniPS" panose="02070603060706090303" charset="0"/>
                <a:ea typeface="微软雅黑" panose="020B0503020204020204" charset="-122"/>
                <a:cs typeface="BodoniPS" panose="02070603060706090303" charset="0"/>
              </a:rPr>
              <a:t>p &gt;1</a:t>
            </a:r>
            <a:r>
              <a:rPr lang="zh-CN" altLang="en-US" sz="1600" b="0" spc="150" dirty="0">
                <a:solidFill>
                  <a:srgbClr val="000000"/>
                </a:solidFill>
                <a:effectLst/>
                <a:latin typeface="微软雅黑" panose="020B0503020204020204" charset="-122"/>
                <a:ea typeface="微软雅黑" panose="020B0503020204020204" charset="-122"/>
              </a:rPr>
              <a:t>的多磁极电动机。而旋转磁场的极对数与定子绕组的安排有关。若每相绕组至少由两个线圈串联组成，如图 5.1.7（a）（b）所示，各绕组始端之间在空间相差 60°，则通入对称三相电流后便产生四极旋转磁场，即极对数为 </a:t>
            </a:r>
            <a:r>
              <a:rPr lang="zh-CN" altLang="en-US" sz="1600" b="0" i="1" spc="150" dirty="0">
                <a:solidFill>
                  <a:srgbClr val="000000"/>
                </a:solidFill>
                <a:effectLst/>
                <a:latin typeface="BodoniPS" panose="02070603060706090303" charset="0"/>
                <a:ea typeface="微软雅黑" panose="020B0503020204020204" charset="-122"/>
                <a:cs typeface="BodoniPS" panose="02070603060706090303" charset="0"/>
              </a:rPr>
              <a:t>p</a:t>
            </a:r>
            <a:r>
              <a:rPr lang="zh-CN" altLang="en-US" sz="1600" b="0" spc="150" dirty="0">
                <a:solidFill>
                  <a:srgbClr val="000000"/>
                </a:solidFill>
                <a:effectLst/>
                <a:latin typeface="微软雅黑" panose="020B0503020204020204" charset="-122"/>
                <a:ea typeface="微软雅黑" panose="020B0503020204020204" charset="-122"/>
              </a:rPr>
              <a:t>= 2。这时由图 5.1.7（c）（d）分析可知，电流变化一</a:t>
            </a:r>
            <a:endParaRPr lang="zh-CN" altLang="en-US" sz="1600" b="0" spc="150" dirty="0">
              <a:solidFill>
                <a:srgbClr val="000000"/>
              </a:solidFill>
              <a:effectLst/>
              <a:latin typeface="微软雅黑" panose="020B0503020204020204" charset="-122"/>
              <a:ea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115695" y="1138555"/>
            <a:ext cx="10460355" cy="3995420"/>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周，旋转磁场在空间只转过 1/2 圈，即转速为</a:t>
            </a: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由此可见，只要按一定规律安排和连接定子绕组，就可获得不同极对数的旋转磁场，产生不同的转速，其关系为</a:t>
            </a:r>
            <a:endParaRPr lang="zh-CN" altLang="en-US" sz="1600" b="0" spc="150" dirty="0">
              <a:solidFill>
                <a:srgbClr val="000000"/>
              </a:solidFill>
              <a:effectLst/>
              <a:ea typeface="微软雅黑" panose="020B0503020204020204" charset="-122"/>
            </a:endParaRPr>
          </a:p>
        </p:txBody>
      </p:sp>
      <p:pic>
        <p:nvPicPr>
          <p:cNvPr id="2" name="图片 1"/>
          <p:cNvPicPr>
            <a:picLocks noChangeAspect="1"/>
          </p:cNvPicPr>
          <p:nvPr/>
        </p:nvPicPr>
        <p:blipFill>
          <a:blip r:embed="rId2"/>
          <a:stretch>
            <a:fillRect/>
          </a:stretch>
        </p:blipFill>
        <p:spPr>
          <a:xfrm>
            <a:off x="4930140" y="1601470"/>
            <a:ext cx="1476375" cy="552450"/>
          </a:xfrm>
          <a:prstGeom prst="rect">
            <a:avLst/>
          </a:prstGeom>
        </p:spPr>
      </p:pic>
      <p:pic>
        <p:nvPicPr>
          <p:cNvPr id="3" name="图片 2"/>
          <p:cNvPicPr>
            <a:picLocks noChangeAspect="1"/>
          </p:cNvPicPr>
          <p:nvPr/>
        </p:nvPicPr>
        <p:blipFill>
          <a:blip r:embed="rId3"/>
          <a:stretch>
            <a:fillRect/>
          </a:stretch>
        </p:blipFill>
        <p:spPr>
          <a:xfrm>
            <a:off x="2373630" y="2941320"/>
            <a:ext cx="8048625" cy="352425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115695" y="1138555"/>
            <a:ext cx="10460355" cy="1708150"/>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在我国，工频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f</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=50 Hz</a:t>
            </a:r>
            <a:r>
              <a:rPr lang="zh-CN" altLang="en-US" sz="1600" b="0" spc="150" dirty="0">
                <a:solidFill>
                  <a:srgbClr val="000000"/>
                </a:solidFill>
                <a:effectLst/>
                <a:ea typeface="微软雅黑" panose="020B0503020204020204" charset="-122"/>
              </a:rPr>
              <a:t>，所以，不同极对数的旋转磁场转速见表 5.1.1。</a:t>
            </a: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p:txBody>
      </p:sp>
      <p:pic>
        <p:nvPicPr>
          <p:cNvPr id="4" name="图片 3"/>
          <p:cNvPicPr>
            <a:picLocks noChangeAspect="1"/>
          </p:cNvPicPr>
          <p:nvPr/>
        </p:nvPicPr>
        <p:blipFill>
          <a:blip r:embed="rId2"/>
          <a:stretch>
            <a:fillRect/>
          </a:stretch>
        </p:blipFill>
        <p:spPr>
          <a:xfrm>
            <a:off x="1965960" y="1694815"/>
            <a:ext cx="7924800" cy="1152525"/>
          </a:xfrm>
          <a:prstGeom prst="rect">
            <a:avLst/>
          </a:prstGeom>
        </p:spPr>
      </p:pic>
      <p:sp>
        <p:nvSpPr>
          <p:cNvPr id="6" name="文本框 5"/>
          <p:cNvSpPr txBox="1"/>
          <p:nvPr/>
        </p:nvSpPr>
        <p:spPr>
          <a:xfrm>
            <a:off x="1115695" y="2971800"/>
            <a:ext cx="7050405" cy="3046095"/>
          </a:xfrm>
          <a:prstGeom prst="rect">
            <a:avLst/>
          </a:prstGeom>
          <a:noFill/>
        </p:spPr>
        <p:txBody>
          <a:bodyPr wrap="square" rtlCol="0">
            <a:spAutoFit/>
          </a:bodyPr>
          <a:p>
            <a:pPr algn="just">
              <a:lnSpc>
                <a:spcPct val="150000"/>
              </a:lnSpc>
              <a:spcBef>
                <a:spcPts val="0"/>
              </a:spcBef>
              <a:spcAft>
                <a:spcPts val="0"/>
              </a:spcAft>
            </a:pPr>
            <a:r>
              <a:rPr lang="zh-CN" altLang="en-US" sz="1600">
                <a:latin typeface="微软雅黑" panose="020B0503020204020204" charset="-122"/>
                <a:ea typeface="微软雅黑" panose="020B0503020204020204" charset="-122"/>
                <a:cs typeface="微软雅黑" panose="020B0503020204020204" charset="-122"/>
              </a:rPr>
              <a:t>4. 异步转动原理与转差率。</a:t>
            </a:r>
            <a:endParaRPr lang="zh-CN" altLang="en-US" sz="16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600">
                <a:latin typeface="微软雅黑" panose="020B0503020204020204" charset="-122"/>
                <a:ea typeface="微软雅黑" panose="020B0503020204020204" charset="-122"/>
                <a:cs typeface="微软雅黑" panose="020B0503020204020204" charset="-122"/>
              </a:rPr>
              <a:t>（1）转动原理。当电动机定子对称三相绕组通入顺序三相电流时，电动机内部就产生一个顺时针方向的旋转磁场。设某瞬间的电流及两极磁场如图 5.1.8 所示，并以 </a:t>
            </a:r>
            <a:r>
              <a:rPr lang="zh-CN" altLang="en-US" sz="1600">
                <a:latin typeface="BodoniPS" panose="02070603060706090303" charset="0"/>
                <a:ea typeface="微软雅黑" panose="020B0503020204020204" charset="-122"/>
                <a:cs typeface="BodoniPS" panose="02070603060706090303" charset="0"/>
              </a:rPr>
              <a:t>n</a:t>
            </a:r>
            <a:r>
              <a:rPr lang="zh-CN" altLang="en-US" sz="1600" baseline="-25000">
                <a:latin typeface="BodoniPS" panose="02070603060706090303" charset="0"/>
                <a:ea typeface="微软雅黑" panose="020B0503020204020204" charset="-122"/>
                <a:cs typeface="BodoniPS" panose="02070603060706090303" charset="0"/>
              </a:rPr>
              <a:t>1 </a:t>
            </a:r>
            <a:r>
              <a:rPr lang="zh-CN" altLang="en-US" sz="1600">
                <a:latin typeface="微软雅黑" panose="020B0503020204020204" charset="-122"/>
                <a:ea typeface="微软雅黑" panose="020B0503020204020204" charset="-122"/>
                <a:cs typeface="微软雅黑" panose="020B0503020204020204" charset="-122"/>
              </a:rPr>
              <a:t>转速顺时针旋转。由于转子导体与旋转磁场间的相对运动而在转子导体中产生感应电动势。若把旋转磁场视为静止，则相当于转子导体逆时针方向切割磁力线，感应电动势的方向可用右手定则来判定。因为转子绕组是闭合的，所以会产生与感应电动势同方向的感应电流。这样，上半部转子导体的电流是从纸面流出来的，下半部则是流进去的。</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3"/>
          <a:stretch>
            <a:fillRect/>
          </a:stretch>
        </p:blipFill>
        <p:spPr>
          <a:xfrm>
            <a:off x="8228330" y="2971800"/>
            <a:ext cx="2324100" cy="30765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115695" y="1138555"/>
            <a:ext cx="10460355" cy="1708150"/>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在我国，工频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f</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=50 Hz</a:t>
            </a:r>
            <a:r>
              <a:rPr lang="zh-CN" altLang="en-US" sz="1600" b="0" spc="150" dirty="0">
                <a:solidFill>
                  <a:srgbClr val="000000"/>
                </a:solidFill>
                <a:effectLst/>
                <a:ea typeface="微软雅黑" panose="020B0503020204020204" charset="-122"/>
              </a:rPr>
              <a:t>，所以，不同极对数的旋转磁场转速见表 5.1.1。</a:t>
            </a: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p:txBody>
      </p:sp>
      <p:pic>
        <p:nvPicPr>
          <p:cNvPr id="4" name="图片 3"/>
          <p:cNvPicPr>
            <a:picLocks noChangeAspect="1"/>
          </p:cNvPicPr>
          <p:nvPr/>
        </p:nvPicPr>
        <p:blipFill>
          <a:blip r:embed="rId2"/>
          <a:stretch>
            <a:fillRect/>
          </a:stretch>
        </p:blipFill>
        <p:spPr>
          <a:xfrm>
            <a:off x="1965960" y="1694815"/>
            <a:ext cx="7924800" cy="1152525"/>
          </a:xfrm>
          <a:prstGeom prst="rect">
            <a:avLst/>
          </a:prstGeom>
        </p:spPr>
      </p:pic>
      <p:sp>
        <p:nvSpPr>
          <p:cNvPr id="6" name="文本框 5"/>
          <p:cNvSpPr txBox="1"/>
          <p:nvPr/>
        </p:nvSpPr>
        <p:spPr>
          <a:xfrm>
            <a:off x="1115695" y="2971800"/>
            <a:ext cx="7050405" cy="3046095"/>
          </a:xfrm>
          <a:prstGeom prst="rect">
            <a:avLst/>
          </a:prstGeom>
          <a:noFill/>
        </p:spPr>
        <p:txBody>
          <a:bodyPr wrap="square" rtlCol="0">
            <a:spAutoFit/>
          </a:bodyPr>
          <a:p>
            <a:pPr algn="just">
              <a:lnSpc>
                <a:spcPct val="150000"/>
              </a:lnSpc>
              <a:spcBef>
                <a:spcPts val="0"/>
              </a:spcBef>
              <a:spcAft>
                <a:spcPts val="0"/>
              </a:spcAft>
            </a:pPr>
            <a:r>
              <a:rPr lang="zh-CN" altLang="en-US" sz="1600">
                <a:latin typeface="微软雅黑" panose="020B0503020204020204" charset="-122"/>
                <a:ea typeface="微软雅黑" panose="020B0503020204020204" charset="-122"/>
                <a:cs typeface="微软雅黑" panose="020B0503020204020204" charset="-122"/>
              </a:rPr>
              <a:t>4. 异步转动原理与转差率。</a:t>
            </a:r>
            <a:endParaRPr lang="zh-CN" altLang="en-US" sz="16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600">
                <a:latin typeface="微软雅黑" panose="020B0503020204020204" charset="-122"/>
                <a:ea typeface="微软雅黑" panose="020B0503020204020204" charset="-122"/>
                <a:cs typeface="微软雅黑" panose="020B0503020204020204" charset="-122"/>
              </a:rPr>
              <a:t>（1）转动原理。当电动机定子对称三相绕组通入顺序三相电流时，电动机内部就产生一个顺时针方向的旋转磁场。设某瞬间的电流及两极磁场如图 5.1.8 所示，并以 </a:t>
            </a:r>
            <a:r>
              <a:rPr lang="zh-CN" altLang="en-US" sz="1600">
                <a:latin typeface="BodoniPS" panose="02070603060706090303" charset="0"/>
                <a:ea typeface="微软雅黑" panose="020B0503020204020204" charset="-122"/>
                <a:cs typeface="BodoniPS" panose="02070603060706090303" charset="0"/>
              </a:rPr>
              <a:t>n</a:t>
            </a:r>
            <a:r>
              <a:rPr lang="zh-CN" altLang="en-US" sz="1600" baseline="-25000">
                <a:latin typeface="BodoniPS" panose="02070603060706090303" charset="0"/>
                <a:ea typeface="微软雅黑" panose="020B0503020204020204" charset="-122"/>
                <a:cs typeface="BodoniPS" panose="02070603060706090303" charset="0"/>
              </a:rPr>
              <a:t>1 </a:t>
            </a:r>
            <a:r>
              <a:rPr lang="zh-CN" altLang="en-US" sz="1600">
                <a:latin typeface="微软雅黑" panose="020B0503020204020204" charset="-122"/>
                <a:ea typeface="微软雅黑" panose="020B0503020204020204" charset="-122"/>
                <a:cs typeface="微软雅黑" panose="020B0503020204020204" charset="-122"/>
              </a:rPr>
              <a:t>转速顺时针旋转。由于转子导体与旋转磁场间的相对运动而在转子导体中产生感应电动势。若把旋转磁场视为静止，则相当于转子导体逆时针方向切割磁力线，感应电动势的方向可用右手定则来判定。因为转子绕组是闭合的，所以会产生与感应电动势同方向的感应电流。这样，上半部转子导体的电流是从纸面流出来的，下半部则是流进去的。</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3"/>
          <a:stretch>
            <a:fillRect/>
          </a:stretch>
        </p:blipFill>
        <p:spPr>
          <a:xfrm>
            <a:off x="8228330" y="2971800"/>
            <a:ext cx="2324100" cy="30765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115695" y="1346835"/>
            <a:ext cx="10460355" cy="4163695"/>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正如所知，通电（载流）导体在磁场中要受到电磁力作用，故载有感应电流的转子导体与旋转磁场相互作用便产生电磁力</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 F</a:t>
            </a:r>
            <a:r>
              <a:rPr lang="zh-CN" altLang="en-US" sz="1600" b="0" spc="150" dirty="0">
                <a:solidFill>
                  <a:srgbClr val="000000"/>
                </a:solidFill>
                <a:effectLst/>
                <a:ea typeface="微软雅黑" panose="020B0503020204020204" charset="-122"/>
              </a:rPr>
              <a:t>，其方向可用左手定则判断。此力对转轴形成一个与旋转磁场同向的电磁转矩，使得转子沿着旋转磁场的方向以</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 n </a:t>
            </a:r>
            <a:r>
              <a:rPr lang="zh-CN" altLang="en-US" sz="1600" b="0" spc="150" dirty="0">
                <a:solidFill>
                  <a:srgbClr val="000000"/>
                </a:solidFill>
                <a:effectLst/>
                <a:ea typeface="微软雅黑" panose="020B0503020204020204" charset="-122"/>
              </a:rPr>
              <a:t>的转速旋转起来。</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（2）转差率。异步电动机转子的转速</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zh-CN" altLang="en-US" sz="1600" b="0" spc="150" dirty="0">
                <a:solidFill>
                  <a:srgbClr val="000000"/>
                </a:solidFill>
                <a:effectLst/>
                <a:ea typeface="微软雅黑" panose="020B0503020204020204" charset="-122"/>
              </a:rPr>
              <a:t>永远低于旋转磁场的转速</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 n</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zh-CN" altLang="en-US" sz="1600" b="0" spc="150" dirty="0">
                <a:solidFill>
                  <a:srgbClr val="000000"/>
                </a:solidFill>
                <a:effectLst/>
                <a:ea typeface="微软雅黑" panose="020B0503020204020204" charset="-122"/>
              </a:rPr>
              <a:t>。因为如果</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zh-CN" altLang="en-US" sz="1600" b="0" spc="150" dirty="0">
                <a:solidFill>
                  <a:srgbClr val="000000"/>
                </a:solidFill>
                <a:effectLst/>
                <a:ea typeface="微软雅黑" panose="020B0503020204020204" charset="-122"/>
              </a:rPr>
              <a:t> ，转子与旋转磁场间就没有相对运动，转子导体就不切割磁力线，也就没有感应电动势和感应电流产生，所以也不会产生电磁转矩使转子转动了。</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zh-CN" altLang="en-US" sz="1600" b="0" spc="150" dirty="0">
                <a:solidFill>
                  <a:srgbClr val="000000"/>
                </a:solidFill>
                <a:effectLst/>
                <a:ea typeface="微软雅黑" panose="020B0503020204020204" charset="-122"/>
              </a:rPr>
              <a:t>，异步电动机因此得名，</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zh-CN" altLang="en-US" sz="1600" b="0" spc="150" dirty="0">
                <a:solidFill>
                  <a:srgbClr val="000000"/>
                </a:solidFill>
                <a:effectLst/>
                <a:ea typeface="微软雅黑" panose="020B0503020204020204" charset="-122"/>
              </a:rPr>
              <a:t>称为同步转速。又因为转子电动势和电流是通过电磁感应产生的，故异步电动机又叫感应电动机。</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转子的转速是随着轴上机械负载的变化而略有变化的。当电动机拖动的机械负载转矩增大时，转速</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zh-CN" altLang="en-US" sz="1600" b="0" spc="150" dirty="0">
                <a:solidFill>
                  <a:srgbClr val="000000"/>
                </a:solidFill>
                <a:effectLst/>
                <a:ea typeface="微软雅黑" panose="020B0503020204020204" charset="-122"/>
              </a:rPr>
              <a:t>将要下降。旋转磁场与转子转速存在着转速差（</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zh-CN" altLang="en-US" sz="1600" b="0" spc="150" dirty="0">
                <a:solidFill>
                  <a:srgbClr val="000000"/>
                </a:solidFill>
                <a:effectLst/>
                <a:ea typeface="微软雅黑" panose="020B0503020204020204" charset="-122"/>
              </a:rPr>
              <a:t>）是异步电动机工作的一个特点。通常，我们将这个转速差与同步转速</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zh-CN" altLang="en-US" sz="1600" b="0" spc="150" dirty="0">
                <a:solidFill>
                  <a:srgbClr val="000000"/>
                </a:solidFill>
                <a:effectLst/>
                <a:ea typeface="微软雅黑" panose="020B0503020204020204" charset="-122"/>
              </a:rPr>
              <a:t>之比称为转差率，用 s 表示。即</a:t>
            </a:r>
            <a:endParaRPr lang="zh-CN" altLang="en-US" sz="1600" b="0" spc="150" dirty="0">
              <a:solidFill>
                <a:srgbClr val="000000"/>
              </a:solidFill>
              <a:effectLst/>
              <a:ea typeface="微软雅黑" panose="020B0503020204020204" charset="-122"/>
            </a:endParaRPr>
          </a:p>
        </p:txBody>
      </p:sp>
      <p:pic>
        <p:nvPicPr>
          <p:cNvPr id="2" name="图片 1"/>
          <p:cNvPicPr>
            <a:picLocks noChangeAspect="1"/>
          </p:cNvPicPr>
          <p:nvPr/>
        </p:nvPicPr>
        <p:blipFill>
          <a:blip r:embed="rId2"/>
          <a:stretch>
            <a:fillRect/>
          </a:stretch>
        </p:blipFill>
        <p:spPr>
          <a:xfrm>
            <a:off x="4142740" y="5427980"/>
            <a:ext cx="4406265" cy="70675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6" name="组合 5"/>
          <p:cNvGrpSpPr/>
          <p:nvPr/>
        </p:nvGrpSpPr>
        <p:grpSpPr>
          <a:xfrm>
            <a:off x="1115695" y="1390650"/>
            <a:ext cx="10459720" cy="5038725"/>
            <a:chOff x="1757" y="2121"/>
            <a:chExt cx="16472" cy="7935"/>
          </a:xfrm>
        </p:grpSpPr>
        <p:sp>
          <p:nvSpPr>
            <p:cNvPr id="23" name="文本框 22"/>
            <p:cNvSpPr txBox="1"/>
            <p:nvPr>
              <p:custDataLst>
                <p:tags r:id="rId1"/>
              </p:custDataLst>
            </p:nvPr>
          </p:nvSpPr>
          <p:spPr bwMode="auto">
            <a:xfrm>
              <a:off x="1757" y="2121"/>
              <a:ext cx="16473" cy="6557"/>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它是反映异步电动机运行情况的一个重要物理量。当异步电动机接通电源启动瞬间</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zh-CN" altLang="en-US" sz="1600" b="0" spc="150" dirty="0">
                  <a:solidFill>
                    <a:srgbClr val="000000"/>
                  </a:solidFill>
                  <a:effectLst/>
                  <a:ea typeface="微软雅黑" panose="020B0503020204020204" charset="-122"/>
                </a:rPr>
                <a:t>=0，所以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s</a:t>
              </a:r>
              <a:r>
                <a:rPr lang="zh-CN" altLang="en-US" sz="1600" b="0" spc="150" dirty="0">
                  <a:solidFill>
                    <a:srgbClr val="000000"/>
                  </a:solidFill>
                  <a:effectLst/>
                  <a:ea typeface="微软雅黑" panose="020B0503020204020204" charset="-122"/>
                </a:rPr>
                <a:t>=1 。电动机转差率的变化范围为</a:t>
              </a:r>
              <a:endParaRPr lang="zh-CN" altLang="en-US" sz="1600" b="0" spc="150" dirty="0">
                <a:solidFill>
                  <a:srgbClr val="000000"/>
                </a:solidFill>
                <a:effectLst/>
                <a:ea typeface="微软雅黑" panose="020B0503020204020204" charset="-122"/>
              </a:endParaRPr>
            </a:p>
            <a:p>
              <a:pPr algn="l" fontAlgn="auto">
                <a:lnSpc>
                  <a:spcPct val="150000"/>
                </a:lnSpc>
              </a:pPr>
              <a:r>
                <a:rPr lang="en-US" altLang="zh-CN" sz="1600" b="0" spc="150" dirty="0">
                  <a:solidFill>
                    <a:srgbClr val="000000"/>
                  </a:solidFill>
                  <a:effectLst/>
                  <a:ea typeface="微软雅黑" panose="020B0503020204020204" charset="-122"/>
                </a:rPr>
                <a:t>                              0</a:t>
              </a:r>
              <a:r>
                <a:rPr lang="en-US" altLang="zh-CN" sz="1600" b="0" spc="150" dirty="0">
                  <a:solidFill>
                    <a:srgbClr val="000000"/>
                  </a:solidFill>
                  <a:effectLst/>
                  <a:latin typeface="微软雅黑" panose="020B0503020204020204" charset="-122"/>
                  <a:ea typeface="微软雅黑" panose="020B0503020204020204" charset="-122"/>
                </a:rPr>
                <a:t>&lt;</a:t>
              </a:r>
              <a:r>
                <a:rPr lang="en-US" altLang="zh-CN" sz="1600" b="0" spc="150" dirty="0">
                  <a:solidFill>
                    <a:srgbClr val="000000"/>
                  </a:solidFill>
                  <a:effectLst/>
                  <a:ea typeface="微软雅黑" panose="020B0503020204020204" charset="-122"/>
                </a:rPr>
                <a:t>s</a:t>
              </a:r>
              <a:r>
                <a:rPr lang="en-US" altLang="zh-CN" sz="1600" b="0" spc="150" dirty="0">
                  <a:solidFill>
                    <a:srgbClr val="000000"/>
                  </a:solidFill>
                  <a:effectLst/>
                  <a:latin typeface="微软雅黑" panose="020B0503020204020204" charset="-122"/>
                  <a:ea typeface="微软雅黑" panose="020B0503020204020204" charset="-122"/>
                </a:rPr>
                <a:t>≤</a:t>
              </a:r>
              <a:r>
                <a:rPr lang="en-US" altLang="zh-CN" sz="1600" b="0" spc="150" dirty="0">
                  <a:solidFill>
                    <a:srgbClr val="000000"/>
                  </a:solidFill>
                  <a:effectLst/>
                  <a:ea typeface="微软雅黑" panose="020B0503020204020204" charset="-122"/>
                </a:rPr>
                <a:t>1</a:t>
              </a:r>
              <a:endParaRPr lang="en-US" altLang="zh-CN" sz="1600" b="0" spc="150" dirty="0">
                <a:solidFill>
                  <a:srgbClr val="000000"/>
                </a:solidFill>
                <a:effectLst/>
                <a:ea typeface="微软雅黑" panose="020B0503020204020204" charset="-122"/>
              </a:endParaRPr>
            </a:p>
            <a:p>
              <a:pPr algn="l" fontAlgn="auto">
                <a:lnSpc>
                  <a:spcPct val="150000"/>
                </a:lnSpc>
              </a:pPr>
              <a:r>
                <a:rPr lang="en-US" altLang="zh-CN" sz="1600" b="0" spc="150" dirty="0">
                  <a:solidFill>
                    <a:srgbClr val="000000"/>
                  </a:solidFill>
                  <a:effectLst/>
                  <a:ea typeface="微软雅黑" panose="020B0503020204020204" charset="-122"/>
                </a:rPr>
                <a:t>中、小型电动机在额定运行时的转差率 </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s</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N</a:t>
              </a:r>
              <a:r>
                <a:rPr lang="en-US" altLang="zh-CN" sz="1600" b="0" spc="150" dirty="0">
                  <a:solidFill>
                    <a:srgbClr val="000000"/>
                  </a:solidFill>
                  <a:effectLst/>
                  <a:ea typeface="微软雅黑" panose="020B0503020204020204" charset="-122"/>
                </a:rPr>
                <a:t> 一般为 0.02～0.06。</a:t>
              </a:r>
              <a:endParaRPr lang="en-US" altLang="zh-CN" sz="1600" b="0" spc="150" dirty="0">
                <a:solidFill>
                  <a:srgbClr val="000000"/>
                </a:solidFill>
                <a:effectLst/>
                <a:ea typeface="微软雅黑" panose="020B0503020204020204" charset="-122"/>
              </a:endParaRPr>
            </a:p>
            <a:p>
              <a:pPr algn="l" fontAlgn="auto">
                <a:lnSpc>
                  <a:spcPct val="150000"/>
                </a:lnSpc>
              </a:pPr>
              <a:r>
                <a:rPr lang="en-US" altLang="zh-CN" sz="1600" b="0" spc="150" dirty="0">
                  <a:solidFill>
                    <a:srgbClr val="000000"/>
                  </a:solidFill>
                  <a:effectLst/>
                  <a:ea typeface="微软雅黑" panose="020B0503020204020204" charset="-122"/>
                </a:rPr>
                <a:t>例 5-1　已知一台异步电动机的额定转速为</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n</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N</a:t>
              </a:r>
              <a:r>
                <a:rPr lang="en-US" altLang="zh-CN" sz="1600" b="0" spc="150" dirty="0">
                  <a:solidFill>
                    <a:srgbClr val="000000"/>
                  </a:solidFill>
                  <a:effectLst/>
                  <a:ea typeface="微软雅黑" panose="020B0503020204020204" charset="-122"/>
                </a:rPr>
                <a:t>= 720</a:t>
              </a:r>
              <a:r>
                <a:rPr lang="en-US" altLang="zh-CN" sz="1600" b="0" spc="150" dirty="0">
                  <a:solidFill>
                    <a:srgbClr val="000000"/>
                  </a:solidFill>
                  <a:effectLst/>
                  <a:latin typeface="方正宋三简体" panose="03000509000000000000" charset="-122"/>
                  <a:ea typeface="方正宋三简体" panose="03000509000000000000" charset="-122"/>
                  <a:cs typeface="BodoniPS" panose="02070603060706090303" charset="0"/>
                </a:rPr>
                <a:t>r/min</a:t>
              </a:r>
              <a:r>
                <a:rPr lang="en-US" altLang="zh-CN" sz="1600" b="0" spc="150" dirty="0">
                  <a:solidFill>
                    <a:srgbClr val="000000"/>
                  </a:solidFill>
                  <a:effectLst/>
                  <a:ea typeface="微软雅黑" panose="020B0503020204020204" charset="-122"/>
                </a:rPr>
                <a:t> ，电源频率</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f </a:t>
              </a:r>
              <a:r>
                <a:rPr lang="en-US" altLang="zh-CN" sz="1600" b="0" spc="150" dirty="0">
                  <a:solidFill>
                    <a:srgbClr val="000000"/>
                  </a:solidFill>
                  <a:effectLst/>
                  <a:ea typeface="微软雅黑" panose="020B0503020204020204" charset="-122"/>
                </a:rPr>
                <a:t>为50</a:t>
              </a:r>
              <a:r>
                <a:rPr lang="en-US" altLang="zh-CN" sz="1600" b="0" spc="150" dirty="0">
                  <a:solidFill>
                    <a:srgbClr val="000000"/>
                  </a:solidFill>
                  <a:effectLst/>
                  <a:latin typeface="方正宋三简体" panose="03000509000000000000" charset="-122"/>
                  <a:ea typeface="方正宋三简体" panose="03000509000000000000" charset="-122"/>
                </a:rPr>
                <a:t>Hz</a:t>
              </a:r>
              <a:r>
                <a:rPr lang="en-US" altLang="zh-CN" sz="1600" b="0" spc="150" dirty="0">
                  <a:solidFill>
                    <a:srgbClr val="000000"/>
                  </a:solidFill>
                  <a:effectLst/>
                  <a:ea typeface="微软雅黑" panose="020B0503020204020204" charset="-122"/>
                </a:rPr>
                <a:t>，试问该电机是几极的？额定转差率为多少？</a:t>
              </a:r>
              <a:endParaRPr lang="en-US" altLang="zh-CN" sz="1600" b="0" spc="150" dirty="0">
                <a:solidFill>
                  <a:srgbClr val="000000"/>
                </a:solidFill>
                <a:effectLst/>
                <a:ea typeface="微软雅黑" panose="020B0503020204020204" charset="-122"/>
              </a:endParaRPr>
            </a:p>
            <a:p>
              <a:pPr algn="l" fontAlgn="auto">
                <a:lnSpc>
                  <a:spcPct val="150000"/>
                </a:lnSpc>
              </a:pPr>
              <a:r>
                <a:rPr lang="en-US" altLang="zh-CN" sz="1600" b="0" spc="150" dirty="0">
                  <a:solidFill>
                    <a:srgbClr val="000000"/>
                  </a:solidFill>
                  <a:effectLst/>
                  <a:ea typeface="微软雅黑" panose="020B0503020204020204" charset="-122"/>
                </a:rPr>
                <a:t>解：由于电动机的额定转速应接近于其同步转速，所以可知</a:t>
              </a:r>
              <a:endParaRPr lang="en-US" altLang="zh-CN" sz="1600" b="0" spc="150" dirty="0">
                <a:solidFill>
                  <a:srgbClr val="000000"/>
                </a:solidFill>
                <a:effectLst/>
                <a:ea typeface="微软雅黑" panose="020B0503020204020204" charset="-122"/>
              </a:endParaRPr>
            </a:p>
            <a:p>
              <a:pPr algn="l" fontAlgn="auto">
                <a:lnSpc>
                  <a:spcPct val="150000"/>
                </a:lnSpc>
              </a:pP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                                                  n</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en-US" altLang="zh-CN" sz="1600" b="0" spc="150" dirty="0">
                  <a:solidFill>
                    <a:srgbClr val="000000"/>
                  </a:solidFill>
                  <a:effectLst/>
                  <a:ea typeface="微软雅黑" panose="020B0503020204020204" charset="-122"/>
                </a:rPr>
                <a:t>=750</a:t>
              </a:r>
              <a:r>
                <a:rPr lang="en-US" altLang="zh-CN" sz="1600" b="0" spc="150" dirty="0">
                  <a:solidFill>
                    <a:srgbClr val="000000"/>
                  </a:solidFill>
                  <a:effectLst/>
                  <a:latin typeface="方正宋三简体" panose="03000509000000000000" charset="-122"/>
                  <a:ea typeface="方正宋三简体" panose="03000509000000000000" charset="-122"/>
                </a:rPr>
                <a:t>r/min </a:t>
              </a:r>
              <a:endParaRPr lang="en-US" altLang="zh-CN" sz="1600" b="0" spc="150" dirty="0">
                <a:solidFill>
                  <a:srgbClr val="000000"/>
                </a:solidFill>
                <a:effectLst/>
                <a:latin typeface="方正宋三简体" panose="03000509000000000000" charset="-122"/>
                <a:ea typeface="方正宋三简体" panose="03000509000000000000" charset="-122"/>
              </a:endParaRPr>
            </a:p>
            <a:p>
              <a:pPr algn="l" fontAlgn="auto">
                <a:lnSpc>
                  <a:spcPct val="150000"/>
                </a:lnSpc>
              </a:pPr>
              <a:r>
                <a:rPr lang="en-US" altLang="zh-CN" sz="1600" b="0" spc="150" dirty="0">
                  <a:solidFill>
                    <a:srgbClr val="000000"/>
                  </a:solidFill>
                  <a:effectLst/>
                  <a:ea typeface="微软雅黑" panose="020B0503020204020204" charset="-122"/>
                </a:rPr>
                <a:t>依公式（5-1-1）得</a:t>
              </a:r>
              <a:endParaRPr lang="en-US" altLang="zh-CN" sz="1600" b="0" spc="150" dirty="0">
                <a:solidFill>
                  <a:srgbClr val="000000"/>
                </a:solidFill>
                <a:effectLst/>
                <a:ea typeface="微软雅黑" panose="020B0503020204020204" charset="-122"/>
              </a:endParaRPr>
            </a:p>
            <a:p>
              <a:pPr algn="l" fontAlgn="auto">
                <a:lnSpc>
                  <a:spcPct val="150000"/>
                </a:lnSpc>
              </a:pPr>
              <a:endParaRPr lang="en-US" altLang="zh-CN" sz="1600" b="0" spc="150" dirty="0">
                <a:solidFill>
                  <a:srgbClr val="000000"/>
                </a:solidFill>
                <a:effectLst/>
                <a:ea typeface="微软雅黑" panose="020B0503020204020204" charset="-122"/>
              </a:endParaRPr>
            </a:p>
            <a:p>
              <a:pPr algn="l" fontAlgn="auto">
                <a:lnSpc>
                  <a:spcPct val="150000"/>
                </a:lnSpc>
              </a:pPr>
              <a:endParaRPr lang="en-US" altLang="zh-CN" sz="1600" b="0" spc="150" dirty="0">
                <a:solidFill>
                  <a:srgbClr val="000000"/>
                </a:solidFill>
                <a:effectLst/>
                <a:ea typeface="微软雅黑" panose="020B0503020204020204" charset="-122"/>
              </a:endParaRPr>
            </a:p>
            <a:p>
              <a:pPr algn="l" fontAlgn="auto">
                <a:lnSpc>
                  <a:spcPct val="150000"/>
                </a:lnSpc>
              </a:pPr>
              <a:r>
                <a:rPr lang="en-US" altLang="zh-CN" sz="1600" b="0" spc="150" dirty="0">
                  <a:solidFill>
                    <a:srgbClr val="000000"/>
                  </a:solidFill>
                  <a:effectLst/>
                  <a:ea typeface="微软雅黑" panose="020B0503020204020204" charset="-122"/>
                </a:rPr>
                <a:t>所以，该电动机是 8 极电机。</a:t>
              </a:r>
              <a:endParaRPr lang="en-US" altLang="zh-CN" sz="1600" b="0" spc="150" dirty="0">
                <a:solidFill>
                  <a:srgbClr val="000000"/>
                </a:solidFill>
                <a:effectLst/>
                <a:ea typeface="微软雅黑" panose="020B0503020204020204" charset="-122"/>
              </a:endParaRPr>
            </a:p>
            <a:p>
              <a:pPr algn="l" fontAlgn="auto">
                <a:lnSpc>
                  <a:spcPct val="150000"/>
                </a:lnSpc>
              </a:pPr>
              <a:r>
                <a:rPr lang="en-US" altLang="zh-CN" sz="1600" b="0" spc="150" dirty="0">
                  <a:solidFill>
                    <a:srgbClr val="000000"/>
                  </a:solidFill>
                  <a:effectLst/>
                  <a:ea typeface="微软雅黑" panose="020B0503020204020204" charset="-122"/>
                </a:rPr>
                <a:t>额定转差率为</a:t>
              </a:r>
              <a:endParaRPr lang="en-US" altLang="zh-CN" sz="1600" b="0" spc="150" dirty="0">
                <a:solidFill>
                  <a:srgbClr val="000000"/>
                </a:solidFill>
                <a:effectLst/>
                <a:ea typeface="微软雅黑" panose="020B0503020204020204" charset="-122"/>
              </a:endParaRPr>
            </a:p>
          </p:txBody>
        </p:sp>
        <p:pic>
          <p:nvPicPr>
            <p:cNvPr id="3" name="图片 2"/>
            <p:cNvPicPr>
              <a:picLocks noChangeAspect="1"/>
            </p:cNvPicPr>
            <p:nvPr/>
          </p:nvPicPr>
          <p:blipFill>
            <a:blip r:embed="rId2"/>
            <a:stretch>
              <a:fillRect/>
            </a:stretch>
          </p:blipFill>
          <p:spPr>
            <a:xfrm>
              <a:off x="6884" y="7023"/>
              <a:ext cx="3240" cy="900"/>
            </a:xfrm>
            <a:prstGeom prst="rect">
              <a:avLst/>
            </a:prstGeom>
          </p:spPr>
        </p:pic>
        <p:pic>
          <p:nvPicPr>
            <p:cNvPr id="4" name="图片 3"/>
            <p:cNvPicPr>
              <a:picLocks noChangeAspect="1"/>
            </p:cNvPicPr>
            <p:nvPr/>
          </p:nvPicPr>
          <p:blipFill>
            <a:blip r:embed="rId3"/>
            <a:stretch>
              <a:fillRect/>
            </a:stretch>
          </p:blipFill>
          <p:spPr>
            <a:xfrm>
              <a:off x="4573" y="9036"/>
              <a:ext cx="4140" cy="1020"/>
            </a:xfrm>
            <a:prstGeom prst="rect">
              <a:avLst/>
            </a:prstGeom>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24485" y="302895"/>
            <a:ext cx="1126172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二、三相异步电动机的铭牌和技术数据</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057275" y="1240155"/>
            <a:ext cx="10460355" cy="4163695"/>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（一）铭牌</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电动机外壳上都有铭牌，如图 5.1.9 所示，上面标有电动机的型号、各种额定数据和连接方式，是我们合理选择和使用电动机的主要依据。</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铭牌上各项内容意义如下。</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1" i="1" spc="150" dirty="0">
                <a:solidFill>
                  <a:schemeClr val="accent1"/>
                </a:solidFill>
                <a:effectLst/>
                <a:ea typeface="微软雅黑" panose="020B0503020204020204" charset="-122"/>
              </a:rPr>
              <a:t>1. 型号。</a:t>
            </a:r>
            <a:endParaRPr lang="zh-CN" altLang="en-US" sz="1600" b="1" i="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按国家标准规定，型号包括产品名称代号、规格代号等，由汉语拼音大写字母或英文字母加阿拉伯数字组成，如：</a:t>
            </a:r>
            <a:endParaRPr lang="zh-CN" altLang="en-US" sz="1600" b="0" spc="150" dirty="0">
              <a:solidFill>
                <a:srgbClr val="000000"/>
              </a:solidFill>
              <a:effectLst/>
              <a:ea typeface="微软雅黑" panose="020B0503020204020204" charset="-122"/>
            </a:endParaRPr>
          </a:p>
        </p:txBody>
      </p:sp>
      <p:pic>
        <p:nvPicPr>
          <p:cNvPr id="12" name="图片 11"/>
          <p:cNvPicPr>
            <a:picLocks noChangeAspect="1"/>
          </p:cNvPicPr>
          <p:nvPr/>
        </p:nvPicPr>
        <p:blipFill>
          <a:blip r:embed="rId2"/>
          <a:stretch>
            <a:fillRect/>
          </a:stretch>
        </p:blipFill>
        <p:spPr>
          <a:xfrm>
            <a:off x="6554470" y="3783965"/>
            <a:ext cx="4963160" cy="2873375"/>
          </a:xfrm>
          <a:prstGeom prst="rect">
            <a:avLst/>
          </a:prstGeom>
        </p:spPr>
      </p:pic>
      <p:pic>
        <p:nvPicPr>
          <p:cNvPr id="14" name="图片 13"/>
          <p:cNvPicPr>
            <a:picLocks noChangeAspect="1"/>
          </p:cNvPicPr>
          <p:nvPr/>
        </p:nvPicPr>
        <p:blipFill>
          <a:blip r:embed="rId3"/>
          <a:stretch>
            <a:fillRect/>
          </a:stretch>
        </p:blipFill>
        <p:spPr>
          <a:xfrm>
            <a:off x="1441450" y="4515485"/>
            <a:ext cx="4581525" cy="14097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24485" y="302895"/>
            <a:ext cx="1126172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二、三相异步电动机的铭牌和技术数据</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057275" y="1240155"/>
            <a:ext cx="10460355" cy="4163695"/>
          </a:xfrm>
          <a:prstGeom prst="rect">
            <a:avLst/>
          </a:prstGeom>
          <a:noFill/>
        </p:spPr>
        <p:txBody>
          <a:bodyPr wrap="square" lIns="90000" tIns="0" rIns="90000" bIns="46800"/>
          <a:p>
            <a:pPr algn="just" fontAlgn="auto">
              <a:lnSpc>
                <a:spcPct val="150000"/>
              </a:lnSpc>
            </a:pPr>
            <a:r>
              <a:rPr lang="zh-CN" altLang="en-US" sz="1600" b="1" i="1" spc="150" dirty="0">
                <a:solidFill>
                  <a:schemeClr val="accent1"/>
                </a:solidFill>
                <a:effectLst/>
                <a:ea typeface="微软雅黑" panose="020B0503020204020204" charset="-122"/>
              </a:rPr>
              <a:t>2. 额定电压 </a:t>
            </a:r>
            <a:r>
              <a:rPr lang="zh-CN" altLang="en-US" sz="1600" b="1" i="1" spc="150" dirty="0">
                <a:solidFill>
                  <a:schemeClr val="accent1"/>
                </a:solidFill>
                <a:effectLst/>
                <a:latin typeface="BodoniPS" panose="02070603060706090303" charset="0"/>
                <a:ea typeface="微软雅黑" panose="020B0503020204020204" charset="-122"/>
                <a:cs typeface="BodoniPS" panose="02070603060706090303" charset="0"/>
              </a:rPr>
              <a:t>U</a:t>
            </a:r>
            <a:r>
              <a:rPr lang="zh-CN" altLang="en-US" sz="1600" b="1" i="1" spc="150" baseline="-25000" dirty="0">
                <a:solidFill>
                  <a:schemeClr val="accent1"/>
                </a:solidFill>
                <a:effectLst/>
                <a:latin typeface="BodoniPS" panose="02070603060706090303" charset="0"/>
                <a:ea typeface="微软雅黑" panose="020B0503020204020204" charset="-122"/>
                <a:cs typeface="BodoniPS" panose="02070603060706090303" charset="0"/>
              </a:rPr>
              <a:t>N</a:t>
            </a:r>
            <a:r>
              <a:rPr lang="zh-CN" altLang="en-US" sz="1600" b="1" i="1" spc="150" dirty="0">
                <a:solidFill>
                  <a:schemeClr val="accent1"/>
                </a:solidFill>
                <a:effectLst/>
                <a:ea typeface="微软雅黑" panose="020B0503020204020204" charset="-122"/>
              </a:rPr>
              <a:t> 与接法。</a:t>
            </a:r>
            <a:endParaRPr lang="zh-CN" altLang="en-US" sz="1600" b="1" i="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额定电压是指电动机在额定运行时定子绕组的线电压，它与绕组接法有对应关系。</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目前，Y 系列异步电动机的额定电压都是 380 V，3 kW 以下的接成 Y 形，而 4 kW 以上的均接成△形。一般规定电源电压波动不应超过额定值的 ±5%，过高或过低对电动机的运行都是不利的。</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1" i="1" spc="150" dirty="0">
                <a:solidFill>
                  <a:schemeClr val="accent1"/>
                </a:solidFill>
                <a:effectLst/>
                <a:ea typeface="微软雅黑" panose="020B0503020204020204" charset="-122"/>
              </a:rPr>
              <a:t>3. 额定电流 </a:t>
            </a:r>
            <a:r>
              <a:rPr lang="zh-CN" altLang="en-US" sz="1600" b="1" i="1" spc="150" dirty="0">
                <a:solidFill>
                  <a:schemeClr val="accent1"/>
                </a:solidFill>
                <a:effectLst/>
                <a:latin typeface="BodoniPS" panose="02070603060706090303" charset="0"/>
                <a:ea typeface="微软雅黑" panose="020B0503020204020204" charset="-122"/>
                <a:cs typeface="BodoniPS" panose="02070603060706090303" charset="0"/>
              </a:rPr>
              <a:t>I</a:t>
            </a:r>
            <a:r>
              <a:rPr lang="zh-CN" altLang="en-US" sz="1600" b="1" i="1" spc="150" baseline="-25000" dirty="0">
                <a:solidFill>
                  <a:schemeClr val="accent1"/>
                </a:solidFill>
                <a:effectLst/>
                <a:latin typeface="BodoniPS" panose="02070603060706090303" charset="0"/>
                <a:ea typeface="微软雅黑" panose="020B0503020204020204" charset="-122"/>
                <a:cs typeface="BodoniPS" panose="02070603060706090303" charset="0"/>
              </a:rPr>
              <a:t>N</a:t>
            </a:r>
            <a:r>
              <a:rPr lang="zh-CN" altLang="en-US" sz="1600" b="1" i="1" spc="150" dirty="0">
                <a:solidFill>
                  <a:schemeClr val="accent1"/>
                </a:solidFill>
                <a:effectLst/>
                <a:ea typeface="微软雅黑" panose="020B0503020204020204" charset="-122"/>
              </a:rPr>
              <a:t>。</a:t>
            </a:r>
            <a:endParaRPr lang="zh-CN" altLang="en-US" sz="1600" b="1" i="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铭牌上所标的电流值是指电动机在额定运行情况下进入定子的线电流。</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1" i="1" spc="150" dirty="0">
                <a:solidFill>
                  <a:schemeClr val="accent1"/>
                </a:solidFill>
                <a:effectLst/>
                <a:ea typeface="微软雅黑" panose="020B0503020204020204" charset="-122"/>
              </a:rPr>
              <a:t>4. 额定功率 </a:t>
            </a:r>
            <a:r>
              <a:rPr lang="zh-CN" altLang="en-US" sz="1600" b="1" i="1" spc="150" dirty="0">
                <a:solidFill>
                  <a:schemeClr val="accent1"/>
                </a:solidFill>
                <a:effectLst/>
                <a:latin typeface="BodoniPS" panose="02070603060706090303" charset="0"/>
                <a:ea typeface="微软雅黑" panose="020B0503020204020204" charset="-122"/>
                <a:cs typeface="BodoniPS" panose="02070603060706090303" charset="0"/>
              </a:rPr>
              <a:t>P</a:t>
            </a:r>
            <a:r>
              <a:rPr lang="zh-CN" altLang="en-US" sz="1600" b="1" i="1" spc="150" baseline="-25000" dirty="0">
                <a:solidFill>
                  <a:schemeClr val="accent1"/>
                </a:solidFill>
                <a:effectLst/>
                <a:latin typeface="BodoniPS" panose="02070603060706090303" charset="0"/>
                <a:ea typeface="微软雅黑" panose="020B0503020204020204" charset="-122"/>
                <a:cs typeface="BodoniPS" panose="02070603060706090303" charset="0"/>
              </a:rPr>
              <a:t>N</a:t>
            </a:r>
            <a:r>
              <a:rPr lang="zh-CN" altLang="en-US" sz="1600" b="1" i="1" spc="150" dirty="0">
                <a:solidFill>
                  <a:schemeClr val="accent1"/>
                </a:solidFill>
                <a:effectLst/>
                <a:ea typeface="微软雅黑" panose="020B0503020204020204" charset="-122"/>
              </a:rPr>
              <a:t> 与额定效率 </a:t>
            </a:r>
            <a:r>
              <a:rPr lang="en-US" altLang="zh-CN" sz="1600" b="1" i="1" spc="150" dirty="0">
                <a:solidFill>
                  <a:schemeClr val="accent1"/>
                </a:solidFill>
                <a:effectLst/>
                <a:latin typeface="BodoniPS" panose="02070603060706090303" charset="0"/>
                <a:ea typeface="微软雅黑" panose="020B0503020204020204" charset="-122"/>
                <a:cs typeface="BodoniPS" panose="02070603060706090303" charset="0"/>
              </a:rPr>
              <a:t>n</a:t>
            </a:r>
            <a:r>
              <a:rPr lang="zh-CN" altLang="en-US" sz="1600" b="1" i="1" spc="150" baseline="-25000" dirty="0">
                <a:solidFill>
                  <a:schemeClr val="accent1"/>
                </a:solidFill>
                <a:effectLst/>
                <a:latin typeface="BodoniPS" panose="02070603060706090303" charset="0"/>
                <a:ea typeface="微软雅黑" panose="020B0503020204020204" charset="-122"/>
                <a:cs typeface="BodoniPS" panose="02070603060706090303" charset="0"/>
              </a:rPr>
              <a:t>N</a:t>
            </a:r>
            <a:r>
              <a:rPr lang="zh-CN" altLang="en-US" sz="1600" b="1" i="1" spc="150" dirty="0">
                <a:solidFill>
                  <a:schemeClr val="accent1"/>
                </a:solidFill>
                <a:effectLst/>
                <a:ea typeface="微软雅黑" panose="020B0503020204020204" charset="-122"/>
              </a:rPr>
              <a:t>。</a:t>
            </a:r>
            <a:endParaRPr lang="zh-CN" altLang="en-US" sz="1600" b="1" i="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电动机在额定运行情况下，轴上输出的机械功率称为额定功率。</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效率是指额定功率与输入电功率之比，即</a:t>
            </a: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一般鼠笼式电动机额定运行时效率约为 72%～93%。</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1" i="1" spc="150" dirty="0">
                <a:solidFill>
                  <a:schemeClr val="accent1"/>
                </a:solidFill>
                <a:effectLst/>
                <a:ea typeface="微软雅黑" panose="020B0503020204020204" charset="-122"/>
              </a:rPr>
              <a:t>5. 额定转速 </a:t>
            </a:r>
            <a:r>
              <a:rPr lang="zh-CN" altLang="en-US" sz="1600" b="1" i="1" spc="150" dirty="0">
                <a:solidFill>
                  <a:schemeClr val="accent1"/>
                </a:solidFill>
                <a:effectLst/>
                <a:latin typeface="BodoniPS" panose="02070603060706090303" charset="0"/>
                <a:ea typeface="微软雅黑" panose="020B0503020204020204" charset="-122"/>
                <a:cs typeface="BodoniPS" panose="02070603060706090303" charset="0"/>
              </a:rPr>
              <a:t>n</a:t>
            </a:r>
            <a:r>
              <a:rPr lang="zh-CN" altLang="en-US" sz="1600" b="1" i="1" spc="150" baseline="-25000" dirty="0">
                <a:solidFill>
                  <a:schemeClr val="accent1"/>
                </a:solidFill>
                <a:effectLst/>
                <a:latin typeface="BodoniPS" panose="02070603060706090303" charset="0"/>
                <a:ea typeface="微软雅黑" panose="020B0503020204020204" charset="-122"/>
                <a:cs typeface="BodoniPS" panose="02070603060706090303" charset="0"/>
              </a:rPr>
              <a:t>N</a:t>
            </a:r>
            <a:r>
              <a:rPr lang="zh-CN" altLang="en-US" sz="1600" b="1" i="1" spc="150" dirty="0">
                <a:solidFill>
                  <a:schemeClr val="accent1"/>
                </a:solidFill>
                <a:effectLst/>
                <a:ea typeface="微软雅黑" panose="020B0503020204020204" charset="-122"/>
              </a:rPr>
              <a:t>。</a:t>
            </a:r>
            <a:endParaRPr lang="zh-CN" altLang="en-US" sz="1600" b="1" i="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额定转速是指电动机额定运行时的转速。它略低于同步转速。</a:t>
            </a:r>
            <a:endParaRPr lang="zh-CN" altLang="en-US" sz="1600" b="0" spc="150" dirty="0">
              <a:solidFill>
                <a:srgbClr val="000000"/>
              </a:solidFill>
              <a:effectLst/>
              <a:ea typeface="微软雅黑" panose="020B0503020204020204" charset="-122"/>
            </a:endParaRPr>
          </a:p>
        </p:txBody>
      </p:sp>
      <p:pic>
        <p:nvPicPr>
          <p:cNvPr id="4" name="图片 3"/>
          <p:cNvPicPr>
            <a:picLocks noChangeAspect="1"/>
          </p:cNvPicPr>
          <p:nvPr/>
        </p:nvPicPr>
        <p:blipFill>
          <a:blip r:embed="rId2"/>
          <a:stretch>
            <a:fillRect/>
          </a:stretch>
        </p:blipFill>
        <p:spPr>
          <a:xfrm>
            <a:off x="4061460" y="4550410"/>
            <a:ext cx="4906010" cy="6915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1">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165134" y="-252262"/>
            <a:ext cx="487363" cy="487363"/>
          </a:xfrm>
          <a:prstGeom prst="rect">
            <a:avLst/>
          </a:prstGeom>
        </p:spPr>
      </p:pic>
      <p:sp>
        <p:nvSpPr>
          <p:cNvPr id="30" name="Shape 72"/>
          <p:cNvSpPr/>
          <p:nvPr/>
        </p:nvSpPr>
        <p:spPr>
          <a:xfrm flipV="1">
            <a:off x="1381249" y="-8580"/>
            <a:ext cx="7569758" cy="68665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9" y="0"/>
                </a:lnTo>
                <a:lnTo>
                  <a:pt x="21600" y="21600"/>
                </a:lnTo>
                <a:lnTo>
                  <a:pt x="19543" y="21600"/>
                </a:lnTo>
                <a:lnTo>
                  <a:pt x="0" y="0"/>
                </a:lnTo>
                <a:close/>
              </a:path>
            </a:pathLst>
          </a:custGeom>
          <a:solidFill>
            <a:srgbClr val="004C4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a:cs typeface="+mn-ea"/>
            </a:endParaRPr>
          </a:p>
        </p:txBody>
      </p:sp>
      <p:sp>
        <p:nvSpPr>
          <p:cNvPr id="32" name="任意多边形 28"/>
          <p:cNvSpPr/>
          <p:nvPr/>
        </p:nvSpPr>
        <p:spPr>
          <a:xfrm>
            <a:off x="0" y="0"/>
            <a:ext cx="4537276" cy="6875362"/>
          </a:xfrm>
          <a:custGeom>
            <a:avLst/>
            <a:gdLst>
              <a:gd name="connsiteX0" fmla="*/ 0 w 4537276"/>
              <a:gd name="connsiteY0" fmla="*/ 0 h 6875362"/>
              <a:gd name="connsiteX1" fmla="*/ 1134319 w 4537276"/>
              <a:gd name="connsiteY1" fmla="*/ 0 h 6875362"/>
              <a:gd name="connsiteX2" fmla="*/ 4537276 w 4537276"/>
              <a:gd name="connsiteY2" fmla="*/ 3402957 h 6875362"/>
              <a:gd name="connsiteX3" fmla="*/ 1122744 w 4537276"/>
              <a:gd name="connsiteY3" fmla="*/ 6875362 h 6875362"/>
              <a:gd name="connsiteX4" fmla="*/ 0 w 4537276"/>
              <a:gd name="connsiteY4" fmla="*/ 6875362 h 6875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7276" h="6875362">
                <a:moveTo>
                  <a:pt x="0" y="0"/>
                </a:moveTo>
                <a:lnTo>
                  <a:pt x="1134319" y="0"/>
                </a:lnTo>
                <a:lnTo>
                  <a:pt x="4537276" y="3402957"/>
                </a:lnTo>
                <a:lnTo>
                  <a:pt x="1122744" y="6875362"/>
                </a:lnTo>
                <a:lnTo>
                  <a:pt x="0" y="6875362"/>
                </a:lnTo>
                <a:close/>
              </a:path>
            </a:pathLst>
          </a:custGeom>
          <a:blipFill dpi="0" rotWithShape="1">
            <a:blip r:embed="rId4"/>
            <a:srcRect/>
            <a:stretch>
              <a:fillRect l="-86311" t="-11555" r="-77635" b="-4569"/>
            </a:stretch>
          </a:blip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33" name="任意多边形 30"/>
          <p:cNvSpPr/>
          <p:nvPr/>
        </p:nvSpPr>
        <p:spPr>
          <a:xfrm>
            <a:off x="2268637" y="1"/>
            <a:ext cx="5602147" cy="2806014"/>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9140"/>
          </a:solidFill>
          <a:ln w="38100">
            <a:noFill/>
          </a:ln>
          <a:effectLst>
            <a:outerShdw blurRad="63500" algn="ctr" rotWithShape="0">
              <a:prstClr val="black">
                <a:alpha val="40000"/>
              </a:prstClr>
            </a:outerShdw>
          </a:effectLst>
        </p:spPr>
        <p:txBody>
          <a:bodyPr anchor="ctr"/>
          <a:lstStyle/>
          <a:p>
            <a:pPr algn="ctr"/>
            <a:endParaRPr lang="zh-CN" altLang="en-US">
              <a:solidFill>
                <a:srgbClr val="000000"/>
              </a:solidFill>
              <a:cs typeface="+mn-ea"/>
            </a:endParaRPr>
          </a:p>
        </p:txBody>
      </p:sp>
      <p:sp>
        <p:nvSpPr>
          <p:cNvPr id="34" name="任意多边形 30"/>
          <p:cNvSpPr/>
          <p:nvPr/>
        </p:nvSpPr>
        <p:spPr>
          <a:xfrm>
            <a:off x="1400457" y="1"/>
            <a:ext cx="3304530" cy="1655179"/>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4C41"/>
          </a:solid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44" name="文本框 43"/>
          <p:cNvSpPr txBox="1"/>
          <p:nvPr/>
        </p:nvSpPr>
        <p:spPr>
          <a:xfrm>
            <a:off x="5788660" y="3183890"/>
            <a:ext cx="6047105" cy="2584450"/>
          </a:xfrm>
          <a:prstGeom prst="rect">
            <a:avLst/>
          </a:prstGeom>
          <a:noFill/>
        </p:spPr>
        <p:txBody>
          <a:bodyPr wrap="square" rtlCol="0">
            <a:spAutoFit/>
            <a:scene3d>
              <a:camera prst="orthographicFront"/>
              <a:lightRig rig="threePt" dir="t"/>
            </a:scene3d>
            <a:sp3d contourW="12700"/>
          </a:bodyPr>
          <a:lstStyle/>
          <a:p>
            <a:pPr>
              <a:defRPr/>
            </a:pPr>
            <a:r>
              <a:rPr lang="zh-CN" altLang="en-US" sz="5400" b="1" dirty="0">
                <a:latin typeface="思源黑体 CN Bold" panose="020B0800000000000000" pitchFamily="34" charset="-122"/>
                <a:ea typeface="思源黑体 CN Bold" panose="020B0800000000000000" pitchFamily="34" charset="-122"/>
                <a:cs typeface="+mn-ea"/>
              </a:rPr>
              <a:t>模块五　</a:t>
            </a:r>
            <a:endParaRPr lang="zh-CN" altLang="en-US" sz="5400" b="1" dirty="0">
              <a:latin typeface="思源黑体 CN Bold" panose="020B0800000000000000" pitchFamily="34" charset="-122"/>
              <a:ea typeface="思源黑体 CN Bold" panose="020B0800000000000000" pitchFamily="34" charset="-122"/>
              <a:cs typeface="+mn-ea"/>
            </a:endParaRPr>
          </a:p>
          <a:p>
            <a:pPr>
              <a:defRPr/>
            </a:pPr>
            <a:r>
              <a:rPr lang="zh-CN" altLang="en-US" sz="5400" b="1" dirty="0">
                <a:latin typeface="思源黑体 CN Bold" panose="020B0800000000000000" pitchFamily="34" charset="-122"/>
                <a:ea typeface="思源黑体 CN Bold" panose="020B0800000000000000" pitchFamily="34" charset="-122"/>
                <a:cs typeface="+mn-ea"/>
              </a:rPr>
              <a:t>电动机的电气控制电路安装与调试</a:t>
            </a:r>
            <a:endParaRPr lang="zh-CN" altLang="en-US" sz="5400" b="1" dirty="0">
              <a:solidFill>
                <a:srgbClr val="004C41"/>
              </a:solidFill>
              <a:latin typeface="思源黑体 CN Bold" panose="020B0800000000000000" pitchFamily="34" charset="-122"/>
              <a:ea typeface="思源黑体 CN Bold" panose="020B0800000000000000"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8" fill="hold" grpId="0" nodeType="afterEffect" p14:presetBounceEnd="40000">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14:bounceEnd="40000">
                                          <p:cBhvr additive="base">
                                            <p:cTn id="10" dur="10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1" dur="1000" fill="hold"/>
                                            <p:tgtEl>
                                              <p:spTgt spid="32"/>
                                            </p:tgtEl>
                                            <p:attrNameLst>
                                              <p:attrName>ppt_y</p:attrName>
                                            </p:attrNameLst>
                                          </p:cBhvr>
                                          <p:tavLst>
                                            <p:tav tm="0">
                                              <p:val>
                                                <p:strVal val="#ppt_y"/>
                                              </p:val>
                                            </p:tav>
                                            <p:tav tm="100000">
                                              <p:val>
                                                <p:strVal val="#ppt_y"/>
                                              </p:val>
                                            </p:tav>
                                          </p:tavLst>
                                        </p:anim>
                                      </p:childTnLst>
                                    </p:cTn>
                                  </p:par>
                                  <p:par>
                                    <p:cTn id="12" presetID="2" presetClass="entr" presetSubtype="4" fill="hold" grpId="0" nodeType="withEffect" p14:presetBounceEnd="40000">
                                      <p:stCondLst>
                                        <p:cond delay="500"/>
                                      </p:stCondLst>
                                      <p:childTnLst>
                                        <p:set>
                                          <p:cBhvr>
                                            <p:cTn id="13" dur="1" fill="hold">
                                              <p:stCondLst>
                                                <p:cond delay="0"/>
                                              </p:stCondLst>
                                            </p:cTn>
                                            <p:tgtEl>
                                              <p:spTgt spid="30"/>
                                            </p:tgtEl>
                                            <p:attrNameLst>
                                              <p:attrName>style.visibility</p:attrName>
                                            </p:attrNameLst>
                                          </p:cBhvr>
                                          <p:to>
                                            <p:strVal val="visible"/>
                                          </p:to>
                                        </p:set>
                                        <p:anim calcmode="lin" valueType="num" p14:bounceEnd="40000">
                                          <p:cBhvr additive="base">
                                            <p:cTn id="14" dur="10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5" dur="1000" fill="hold"/>
                                            <p:tgtEl>
                                              <p:spTgt spid="30"/>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14:presetBounceEnd="40000">
                                      <p:stCondLst>
                                        <p:cond delay="250"/>
                                      </p:stCondLst>
                                      <p:childTnLst>
                                        <p:set>
                                          <p:cBhvr>
                                            <p:cTn id="17" dur="1" fill="hold">
                                              <p:stCondLst>
                                                <p:cond delay="0"/>
                                              </p:stCondLst>
                                            </p:cTn>
                                            <p:tgtEl>
                                              <p:spTgt spid="33"/>
                                            </p:tgtEl>
                                            <p:attrNameLst>
                                              <p:attrName>style.visibility</p:attrName>
                                            </p:attrNameLst>
                                          </p:cBhvr>
                                          <p:to>
                                            <p:strVal val="visible"/>
                                          </p:to>
                                        </p:set>
                                        <p:anim calcmode="lin" valueType="num" p14:bounceEnd="40000">
                                          <p:cBhvr additive="base">
                                            <p:cTn id="18" dur="10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9" dur="10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14:presetBounceEnd="40000">
                                      <p:stCondLst>
                                        <p:cond delay="250"/>
                                      </p:stCondLst>
                                      <p:childTnLst>
                                        <p:set>
                                          <p:cBhvr>
                                            <p:cTn id="21" dur="1" fill="hold">
                                              <p:stCondLst>
                                                <p:cond delay="0"/>
                                              </p:stCondLst>
                                            </p:cTn>
                                            <p:tgtEl>
                                              <p:spTgt spid="34"/>
                                            </p:tgtEl>
                                            <p:attrNameLst>
                                              <p:attrName>style.visibility</p:attrName>
                                            </p:attrNameLst>
                                          </p:cBhvr>
                                          <p:to>
                                            <p:strVal val="visible"/>
                                          </p:to>
                                        </p:set>
                                        <p:anim calcmode="lin" valueType="num" p14:bounceEnd="40000">
                                          <p:cBhvr additive="base">
                                            <p:cTn id="22"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23" dur="1000" fill="hold"/>
                                            <p:tgtEl>
                                              <p:spTgt spid="34"/>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8"/>
                    </p:tgtEl>
                  </p:cMediaNode>
                </p:audio>
              </p:childTnLst>
            </p:cTn>
          </p:par>
        </p:tnLst>
        <p:bldLst>
          <p:bldP spid="30" grpId="0" bldLvl="0" animBg="1"/>
          <p:bldP spid="32" grpId="0" bldLvl="0" animBg="1"/>
          <p:bldP spid="33" grpId="0" bldLvl="0" animBg="1"/>
          <p:bldP spid="34" grpId="0" bldLvl="0" animBg="1"/>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1000" fill="hold"/>
                                            <p:tgtEl>
                                              <p:spTgt spid="32"/>
                                            </p:tgtEl>
                                            <p:attrNameLst>
                                              <p:attrName>ppt_x</p:attrName>
                                            </p:attrNameLst>
                                          </p:cBhvr>
                                          <p:tavLst>
                                            <p:tav tm="0">
                                              <p:val>
                                                <p:strVal val="0-#ppt_w/2"/>
                                              </p:val>
                                            </p:tav>
                                            <p:tav tm="100000">
                                              <p:val>
                                                <p:strVal val="#ppt_x"/>
                                              </p:val>
                                            </p:tav>
                                          </p:tavLst>
                                        </p:anim>
                                        <p:anim calcmode="lin" valueType="num">
                                          <p:cBhvr additive="base">
                                            <p:cTn id="11" dur="1000" fill="hold"/>
                                            <p:tgtEl>
                                              <p:spTgt spid="32"/>
                                            </p:tgtEl>
                                            <p:attrNameLst>
                                              <p:attrName>ppt_y</p:attrName>
                                            </p:attrNameLst>
                                          </p:cBhvr>
                                          <p:tavLst>
                                            <p:tav tm="0">
                                              <p:val>
                                                <p:strVal val="#ppt_y"/>
                                              </p:val>
                                            </p:tav>
                                            <p:tav tm="100000">
                                              <p:val>
                                                <p:strVal val="#ppt_y"/>
                                              </p:val>
                                            </p:tav>
                                          </p:tavLst>
                                        </p:anim>
                                      </p:childTnLst>
                                    </p:cTn>
                                  </p:par>
                                  <p:par>
                                    <p:cTn id="12" presetID="2" presetClass="entr" presetSubtype="4" fill="hold" grpId="0" nodeType="withEffect">
                                      <p:stCondLst>
                                        <p:cond delay="50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1000" fill="hold"/>
                                            <p:tgtEl>
                                              <p:spTgt spid="30"/>
                                            </p:tgtEl>
                                            <p:attrNameLst>
                                              <p:attrName>ppt_x</p:attrName>
                                            </p:attrNameLst>
                                          </p:cBhvr>
                                          <p:tavLst>
                                            <p:tav tm="0">
                                              <p:val>
                                                <p:strVal val="#ppt_x"/>
                                              </p:val>
                                            </p:tav>
                                            <p:tav tm="100000">
                                              <p:val>
                                                <p:strVal val="#ppt_x"/>
                                              </p:val>
                                            </p:tav>
                                          </p:tavLst>
                                        </p:anim>
                                        <p:anim calcmode="lin" valueType="num">
                                          <p:cBhvr additive="base">
                                            <p:cTn id="15" dur="1000" fill="hold"/>
                                            <p:tgtEl>
                                              <p:spTgt spid="30"/>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25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1000" fill="hold"/>
                                            <p:tgtEl>
                                              <p:spTgt spid="33"/>
                                            </p:tgtEl>
                                            <p:attrNameLst>
                                              <p:attrName>ppt_x</p:attrName>
                                            </p:attrNameLst>
                                          </p:cBhvr>
                                          <p:tavLst>
                                            <p:tav tm="0">
                                              <p:val>
                                                <p:strVal val="#ppt_x"/>
                                              </p:val>
                                            </p:tav>
                                            <p:tav tm="100000">
                                              <p:val>
                                                <p:strVal val="#ppt_x"/>
                                              </p:val>
                                            </p:tav>
                                          </p:tavLst>
                                        </p:anim>
                                        <p:anim calcmode="lin" valueType="num">
                                          <p:cBhvr additive="base">
                                            <p:cTn id="19" dur="10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25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ppt_x"/>
                                              </p:val>
                                            </p:tav>
                                            <p:tav tm="100000">
                                              <p:val>
                                                <p:strVal val="#ppt_x"/>
                                              </p:val>
                                            </p:tav>
                                          </p:tavLst>
                                        </p:anim>
                                        <p:anim calcmode="lin" valueType="num">
                                          <p:cBhvr additive="base">
                                            <p:cTn id="23" dur="1000" fill="hold"/>
                                            <p:tgtEl>
                                              <p:spTgt spid="34"/>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8"/>
                    </p:tgtEl>
                  </p:cMediaNode>
                </p:audio>
              </p:childTnLst>
            </p:cTn>
          </p:par>
        </p:tnLst>
        <p:bldLst>
          <p:bldP spid="30" grpId="0" bldLvl="0" animBg="1"/>
          <p:bldP spid="32" grpId="0" bldLvl="0" animBg="1"/>
          <p:bldP spid="33" grpId="0" bldLvl="0" animBg="1"/>
          <p:bldP spid="34" grpId="0" bldLvl="0" animBg="1"/>
          <p:bldP spid="4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24485" y="302895"/>
            <a:ext cx="1126172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二、三相异步电动机的铭牌和技术数据</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057275" y="1240155"/>
            <a:ext cx="10460355" cy="4163695"/>
          </a:xfrm>
          <a:prstGeom prst="rect">
            <a:avLst/>
          </a:prstGeom>
          <a:noFill/>
        </p:spPr>
        <p:txBody>
          <a:bodyPr wrap="square" lIns="90000" tIns="0" rIns="90000" bIns="46800"/>
          <a:p>
            <a:pPr algn="just" fontAlgn="auto">
              <a:lnSpc>
                <a:spcPct val="150000"/>
              </a:lnSpc>
              <a:buClrTx/>
              <a:buSzTx/>
              <a:buFontTx/>
            </a:pPr>
            <a:r>
              <a:rPr lang="zh-CN" altLang="en-US" sz="1600" b="1" i="1" spc="150" dirty="0">
                <a:solidFill>
                  <a:schemeClr val="accent1"/>
                </a:solidFill>
                <a:effectLst/>
                <a:ea typeface="微软雅黑" panose="020B0503020204020204" charset="-122"/>
              </a:rPr>
              <a:t>6. 绝缘等级。</a:t>
            </a:r>
            <a:endParaRPr lang="zh-CN" altLang="en-US" sz="1600" b="1" i="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绝缘等级是按电动机绕组所用的绝缘材料在使用时容许的极限温度来分级的。不同等级的绝缘材料的极限温度如表 5.1.3。</a:t>
            </a: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1" i="1" spc="150" dirty="0">
              <a:solidFill>
                <a:schemeClr val="accent1"/>
              </a:solidFill>
              <a:effectLst/>
              <a:ea typeface="微软雅黑" panose="020B0503020204020204" charset="-122"/>
            </a:endParaRPr>
          </a:p>
          <a:p>
            <a:pPr algn="just" fontAlgn="auto">
              <a:lnSpc>
                <a:spcPct val="150000"/>
              </a:lnSpc>
            </a:pPr>
            <a:r>
              <a:rPr lang="zh-CN" altLang="en-US" sz="1600" b="1" i="1" spc="150" dirty="0">
                <a:solidFill>
                  <a:schemeClr val="accent1"/>
                </a:solidFill>
                <a:effectLst/>
                <a:ea typeface="微软雅黑" panose="020B0503020204020204" charset="-122"/>
              </a:rPr>
              <a:t>7. 工作方式。</a:t>
            </a:r>
            <a:endParaRPr lang="zh-CN" altLang="en-US" sz="1600" b="1" i="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通常分为连续运行、短时运行和断续运行三种，分别用代号 S1、S2、S3 表示。</a:t>
            </a:r>
            <a:endParaRPr lang="zh-CN" altLang="en-US" sz="1600" b="0" spc="150" dirty="0">
              <a:solidFill>
                <a:srgbClr val="000000"/>
              </a:solidFill>
              <a:effectLst/>
              <a:ea typeface="微软雅黑" panose="020B0503020204020204" charset="-122"/>
            </a:endParaRPr>
          </a:p>
          <a:p>
            <a:pPr algn="just" fontAlgn="auto">
              <a:lnSpc>
                <a:spcPct val="150000"/>
              </a:lnSpc>
              <a:buClrTx/>
              <a:buSzTx/>
              <a:buFontTx/>
            </a:pPr>
            <a:r>
              <a:rPr lang="zh-CN" altLang="en-US" sz="1600" b="1" i="1" spc="150" dirty="0">
                <a:solidFill>
                  <a:schemeClr val="accent1"/>
                </a:solidFill>
                <a:effectLst/>
                <a:ea typeface="微软雅黑" panose="020B0503020204020204" charset="-122"/>
              </a:rPr>
              <a:t>8. 防护等级。</a:t>
            </a:r>
            <a:endParaRPr lang="zh-CN" altLang="en-US" sz="1600" b="1" i="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防护等级是按电机外壳防护类型的不同来分级的，可参阅国家标准 GB1498-79</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《电机、低压电器外壳防护等级》，本铭牌中 IP44 相当于老产品型号的封闭式。</a:t>
            </a:r>
            <a:endParaRPr lang="zh-CN" altLang="en-US" sz="1600" b="0" spc="150" dirty="0">
              <a:solidFill>
                <a:srgbClr val="000000"/>
              </a:solidFill>
              <a:effectLst/>
              <a:ea typeface="微软雅黑" panose="020B0503020204020204" charset="-122"/>
            </a:endParaRPr>
          </a:p>
        </p:txBody>
      </p:sp>
      <p:pic>
        <p:nvPicPr>
          <p:cNvPr id="3" name="图片 2"/>
          <p:cNvPicPr>
            <a:picLocks noChangeAspect="1"/>
          </p:cNvPicPr>
          <p:nvPr/>
        </p:nvPicPr>
        <p:blipFill>
          <a:blip r:embed="rId2"/>
          <a:stretch>
            <a:fillRect/>
          </a:stretch>
        </p:blipFill>
        <p:spPr>
          <a:xfrm>
            <a:off x="2702560" y="2333625"/>
            <a:ext cx="8046085" cy="1172845"/>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24485" y="562610"/>
            <a:ext cx="1126172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二、三相异步电动机的铭牌和技术数据</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116330" y="1858645"/>
            <a:ext cx="5364480" cy="3140710"/>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（二）技术数据</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异步电动机除了铭牌上介绍的常用额定数据外，在产品目录或电工手册中，通常还列出了其他一些技术数据，如启动电流倍数、启动能力、过载系数和额定功率因数等。</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一般三相异步电动机额定运行时功率因数较高，</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cos</a:t>
            </a:r>
            <a:r>
              <a:rPr lang="zh-CN" altLang="en-US" sz="1600" b="0" spc="150" dirty="0">
                <a:solidFill>
                  <a:srgbClr val="000000"/>
                </a:solidFill>
                <a:effectLst/>
                <a:latin typeface="ScriptC" panose="00000400000000000000" charset="0"/>
                <a:ea typeface="微软雅黑" panose="020B0503020204020204" charset="-122"/>
                <a:cs typeface="ScriptC" panose="00000400000000000000" charset="0"/>
              </a:rPr>
              <a:t> φ</a:t>
            </a:r>
            <a:r>
              <a:rPr lang="zh-CN" altLang="en-US" sz="1600" b="0" spc="150" dirty="0">
                <a:solidFill>
                  <a:srgbClr val="000000"/>
                </a:solidFill>
                <a:effectLst/>
                <a:ea typeface="微软雅黑" panose="020B0503020204020204" charset="-122"/>
              </a:rPr>
              <a:t>=0.7～0.9，额定运行时的效率也是如此，但空载和轻载时它们都比较低，所以要防止长期空载和轻载运行。</a:t>
            </a:r>
            <a:endParaRPr lang="zh-CN" altLang="en-US" sz="1600" b="0" spc="150" dirty="0">
              <a:solidFill>
                <a:srgbClr val="000000"/>
              </a:solidFill>
              <a:effectLst/>
              <a:ea typeface="微软雅黑" panose="020B0503020204020204" charset="-122"/>
            </a:endParaRPr>
          </a:p>
        </p:txBody>
      </p:sp>
      <p:pic>
        <p:nvPicPr>
          <p:cNvPr id="4" name="图片 3"/>
          <p:cNvPicPr>
            <a:picLocks noChangeAspect="1"/>
          </p:cNvPicPr>
          <p:nvPr/>
        </p:nvPicPr>
        <p:blipFill>
          <a:blip r:embed="rId2"/>
          <a:stretch>
            <a:fillRect/>
          </a:stretch>
        </p:blipFill>
        <p:spPr>
          <a:xfrm>
            <a:off x="6933565" y="1858645"/>
            <a:ext cx="4459605" cy="328358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33855" y="302895"/>
            <a:ext cx="773303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三、三相异步电动机的启动、调速和制动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cxnSp>
        <p:nvCxnSpPr>
          <p:cNvPr id="63" name="直接连接符 62"/>
          <p:cNvCxnSpPr/>
          <p:nvPr>
            <p:custDataLst>
              <p:tags r:id="rId1"/>
            </p:custDataLst>
          </p:nvPr>
        </p:nvCxnSpPr>
        <p:spPr>
          <a:xfrm flipH="1">
            <a:off x="1508534" y="3851275"/>
            <a:ext cx="10438357" cy="0"/>
          </a:xfrm>
          <a:prstGeom prst="line">
            <a:avLst/>
          </a:prstGeom>
          <a:ln w="1905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38" name="椭圆 37"/>
          <p:cNvSpPr/>
          <p:nvPr>
            <p:custDataLst>
              <p:tags r:id="rId2"/>
            </p:custDataLst>
          </p:nvPr>
        </p:nvSpPr>
        <p:spPr>
          <a:xfrm>
            <a:off x="1485872" y="3488619"/>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8" name="任意多边形 57"/>
          <p:cNvSpPr/>
          <p:nvPr>
            <p:custDataLst>
              <p:tags r:id="rId3"/>
            </p:custDataLst>
          </p:nvPr>
        </p:nvSpPr>
        <p:spPr bwMode="auto">
          <a:xfrm>
            <a:off x="1634455" y="3637202"/>
            <a:ext cx="428145" cy="428145"/>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1F74AD"/>
          </a:solidFill>
          <a:ln>
            <a:noFill/>
          </a:ln>
        </p:spPr>
        <p:txBody>
          <a:bodyPr wrap="square" lIns="91440" tIns="45720" rIns="91440" bIns="45720" anchor="ctr">
            <a:normAutofit/>
          </a:bodyP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9" name="椭圆 38"/>
          <p:cNvSpPr/>
          <p:nvPr>
            <p:custDataLst>
              <p:tags r:id="rId4"/>
            </p:custDataLst>
          </p:nvPr>
        </p:nvSpPr>
        <p:spPr>
          <a:xfrm>
            <a:off x="5259932" y="3488619"/>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60" name="任意多边形 59"/>
          <p:cNvSpPr/>
          <p:nvPr>
            <p:custDataLst>
              <p:tags r:id="rId5"/>
            </p:custDataLst>
          </p:nvPr>
        </p:nvSpPr>
        <p:spPr bwMode="auto">
          <a:xfrm>
            <a:off x="5408515" y="3637202"/>
            <a:ext cx="428145" cy="42814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3498DB"/>
          </a:solidFill>
          <a:ln>
            <a:noFill/>
          </a:ln>
        </p:spPr>
        <p:txBody>
          <a:bodyPr wrap="square" lIns="91440" tIns="45720" rIns="91440" bIns="45720" anchor="ctr">
            <a:normAutofit/>
          </a:bodyP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9" name="椭圆 68"/>
          <p:cNvSpPr/>
          <p:nvPr>
            <p:custDataLst>
              <p:tags r:id="rId6"/>
            </p:custDataLst>
          </p:nvPr>
        </p:nvSpPr>
        <p:spPr>
          <a:xfrm>
            <a:off x="9047959" y="3453694"/>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77" name="任意多边形 76"/>
          <p:cNvSpPr/>
          <p:nvPr>
            <p:custDataLst>
              <p:tags r:id="rId7"/>
            </p:custDataLst>
          </p:nvPr>
        </p:nvSpPr>
        <p:spPr bwMode="auto">
          <a:xfrm>
            <a:off x="9196543" y="3602276"/>
            <a:ext cx="428145" cy="428145"/>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wrap="square" lIns="91440" tIns="45720" rIns="91440" bIns="45720" anchor="ctr">
            <a:normAutofit/>
          </a:bodyP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1" name="矩形 20"/>
          <p:cNvSpPr/>
          <p:nvPr>
            <p:custDataLst>
              <p:tags r:id="rId8"/>
            </p:custDataLst>
          </p:nvPr>
        </p:nvSpPr>
        <p:spPr bwMode="auto">
          <a:xfrm>
            <a:off x="1356995" y="2289810"/>
            <a:ext cx="982345" cy="76200"/>
          </a:xfrm>
          <a:prstGeom prst="rect">
            <a:avLst/>
          </a:prstGeom>
          <a:solidFill>
            <a:srgbClr val="1F74AD"/>
          </a:solidFill>
          <a:ln>
            <a:noFill/>
          </a:ln>
        </p:spPr>
        <p:txBody>
          <a:bodyPr wrap="square" lIns="91440" tIns="45720" rIns="91440" bIns="45720" anchor="ctr">
            <a:normAutofit fontScale="25000" lnSpcReduction="20000"/>
          </a:bodyPr>
          <a:p>
            <a:pPr algn="ctr">
              <a:lnSpc>
                <a:spcPct val="140000"/>
              </a:lnSpc>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9"/>
            </p:custDataLst>
          </p:nvPr>
        </p:nvSpPr>
        <p:spPr bwMode="auto">
          <a:xfrm>
            <a:off x="439420" y="2366010"/>
            <a:ext cx="3773805" cy="1384300"/>
          </a:xfrm>
          <a:prstGeom prst="rect">
            <a:avLst/>
          </a:prstGeom>
        </p:spPr>
        <p:txBody>
          <a:bodyPr wrap="square" lIns="91440" tIns="45720" rIns="91440" bIns="46800" anchor="t" anchorCtr="0"/>
          <a:p>
            <a:pPr marL="0" indent="0" algn="l">
              <a:lnSpc>
                <a:spcPct val="120000"/>
              </a:lnSpc>
              <a:defRPr/>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电动机从接通电源开始加速到稳定运行状态的过程称为启动过程。一般中、小型异步电动机启动过程时间很短，通常是几秒到几十秒钟。</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0"/>
            </p:custDataLst>
          </p:nvPr>
        </p:nvSpPr>
        <p:spPr bwMode="auto">
          <a:xfrm>
            <a:off x="439420" y="1791335"/>
            <a:ext cx="2818130" cy="498475"/>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（一）启动</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11"/>
            </p:custDataLst>
          </p:nvPr>
        </p:nvSpPr>
        <p:spPr bwMode="auto">
          <a:xfrm>
            <a:off x="8919845" y="2181225"/>
            <a:ext cx="982345" cy="108585"/>
          </a:xfrm>
          <a:prstGeom prst="rect">
            <a:avLst/>
          </a:prstGeom>
          <a:solidFill>
            <a:srgbClr val="1AA3AA"/>
          </a:solidFill>
          <a:ln>
            <a:noFill/>
          </a:ln>
        </p:spPr>
        <p:txBody>
          <a:bodyPr wrap="square" lIns="91440" tIns="45720" rIns="91440" bIns="45720" anchor="ctr">
            <a:normAutofit fontScale="25000" lnSpcReduction="20000"/>
          </a:bodyPr>
          <a:p>
            <a:pPr algn="ctr">
              <a:lnSpc>
                <a:spcPct val="140000"/>
              </a:lnSpc>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2"/>
            </p:custDataLst>
          </p:nvPr>
        </p:nvSpPr>
        <p:spPr bwMode="auto">
          <a:xfrm>
            <a:off x="7533005" y="2181225"/>
            <a:ext cx="4126230" cy="1421130"/>
          </a:xfrm>
          <a:prstGeom prst="rect">
            <a:avLst/>
          </a:prstGeom>
        </p:spPr>
        <p:txBody>
          <a:bodyPr wrap="square" lIns="91440" tIns="45720" rIns="91440" bIns="46800" anchor="t" anchorCtr="0"/>
          <a:p>
            <a:pPr marL="0" indent="0" algn="l">
              <a:lnSpc>
                <a:spcPct val="120000"/>
              </a:lnSpc>
              <a:defRPr/>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为了缩短辅助工时，提高生产率，保证安全，有些生产机械要求电动机能准确、迅速停车，这就需要用强制的方法迫使电动机迅速停车，这就叫制动。</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13"/>
            </p:custDataLst>
          </p:nvPr>
        </p:nvSpPr>
        <p:spPr bwMode="auto">
          <a:xfrm>
            <a:off x="8001536" y="1754781"/>
            <a:ext cx="2818157"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（三）制动</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7" name="矩形 26"/>
          <p:cNvSpPr/>
          <p:nvPr>
            <p:custDataLst>
              <p:tags r:id="rId14"/>
            </p:custDataLst>
          </p:nvPr>
        </p:nvSpPr>
        <p:spPr bwMode="auto">
          <a:xfrm>
            <a:off x="5131475" y="4854441"/>
            <a:ext cx="982220" cy="45719"/>
          </a:xfrm>
          <a:prstGeom prst="rect">
            <a:avLst/>
          </a:prstGeom>
          <a:solidFill>
            <a:srgbClr val="3498DB"/>
          </a:solidFill>
          <a:ln>
            <a:noFill/>
          </a:ln>
        </p:spPr>
        <p:txBody>
          <a:bodyPr wrap="square" lIns="91440" tIns="45720" rIns="91440" bIns="45720" anchor="ctr">
            <a:normAutofit fontScale="25000" lnSpcReduction="20000"/>
          </a:bodyPr>
          <a:p>
            <a:pPr algn="ctr">
              <a:lnSpc>
                <a:spcPct val="140000"/>
              </a:lnSpc>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15"/>
            </p:custDataLst>
          </p:nvPr>
        </p:nvSpPr>
        <p:spPr bwMode="auto">
          <a:xfrm>
            <a:off x="3515995" y="4940935"/>
            <a:ext cx="4382135" cy="1298575"/>
          </a:xfrm>
          <a:prstGeom prst="rect">
            <a:avLst/>
          </a:prstGeom>
        </p:spPr>
        <p:txBody>
          <a:bodyPr wrap="square" lIns="91440" tIns="45720" rIns="91440" bIns="46800" anchor="t" anchorCtr="0"/>
          <a:p>
            <a:pPr marL="0" indent="0" algn="l">
              <a:lnSpc>
                <a:spcPct val="120000"/>
              </a:lnSpc>
              <a:defRPr/>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调速是指同一负载下，用人为的方法调节电动机的转速，以满足生产过程的需要。前面介绍的异步电机由于负载的变化而引起转速的自然变化不叫调速。</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16"/>
            </p:custDataLst>
          </p:nvPr>
        </p:nvSpPr>
        <p:spPr bwMode="auto">
          <a:xfrm>
            <a:off x="4213507" y="4386750"/>
            <a:ext cx="2818157" cy="426913"/>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normAutofit/>
          </a:bodyPr>
          <a:p>
            <a:pPr algn="ctr">
              <a:lnSpc>
                <a:spcPct val="120000"/>
              </a:lnSpc>
              <a:buClr>
                <a:prstClr val="white"/>
              </a:buClr>
              <a:defRPr/>
            </a:pPr>
            <a:r>
              <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（二）调速</a:t>
            </a:r>
            <a:endParaRPr lang="zh-CN" altLang="en-US" sz="20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椭圆 95"/>
          <p:cNvSpPr/>
          <p:nvPr>
            <p:custDataLst>
              <p:tags r:id="rId1"/>
            </p:custDataLst>
          </p:nvPr>
        </p:nvSpPr>
        <p:spPr>
          <a:xfrm>
            <a:off x="6495206" y="3019066"/>
            <a:ext cx="3229985" cy="3229985"/>
          </a:xfrm>
          <a:prstGeom prst="ellipse">
            <a:avLst/>
          </a:prstGeom>
          <a:solidFill>
            <a:schemeClr val="bg1">
              <a:lumMod val="95000"/>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8" name="矩形 97"/>
          <p:cNvSpPr/>
          <p:nvPr>
            <p:custDataLst>
              <p:tags r:id="rId2"/>
            </p:custDataLst>
          </p:nvPr>
        </p:nvSpPr>
        <p:spPr>
          <a:xfrm>
            <a:off x="7731808" y="1275855"/>
            <a:ext cx="3737938" cy="3737938"/>
          </a:xfrm>
          <a:prstGeom prst="rect">
            <a:avLst/>
          </a:prstGeom>
          <a:noFill/>
          <a:ln w="127000">
            <a:solidFill>
              <a:schemeClr val="bg1">
                <a:lumMod val="95000"/>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椭圆 99"/>
          <p:cNvSpPr/>
          <p:nvPr>
            <p:custDataLst>
              <p:tags r:id="rId3"/>
            </p:custDataLst>
          </p:nvPr>
        </p:nvSpPr>
        <p:spPr>
          <a:xfrm>
            <a:off x="6509356" y="609722"/>
            <a:ext cx="3215834" cy="3215834"/>
          </a:xfrm>
          <a:prstGeom prst="ellipse">
            <a:avLst/>
          </a:prstGeom>
          <a:gradFill flip="none" rotWithShape="1">
            <a:gsLst>
              <a:gs pos="0">
                <a:schemeClr val="accent1">
                  <a:lumMod val="40000"/>
                  <a:lumOff val="60000"/>
                </a:schemeClr>
              </a:gs>
              <a:gs pos="100000">
                <a:schemeClr val="accent1"/>
              </a:gs>
            </a:gsLst>
            <a:lin ang="16200000" scaled="1"/>
            <a:tileRect/>
          </a:gradFill>
          <a:ln w="1524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4" name="图片 103" descr="/data/cache/e6009dd8739d1d22d4f8439404786dd4.jpge6009dd8739d1d22d4f8439404786dd4"/>
          <p:cNvPicPr>
            <a:picLocks noChangeAspect="1"/>
          </p:cNvPicPr>
          <p:nvPr>
            <p:custDataLst>
              <p:tags r:id="rId4"/>
            </p:custDataLst>
          </p:nvPr>
        </p:nvPicPr>
        <p:blipFill>
          <a:blip r:embed="rId5"/>
          <a:srcRect l="23875" r="23875"/>
          <a:stretch>
            <a:fillRect/>
          </a:stretch>
        </p:blipFill>
        <p:spPr>
          <a:xfrm>
            <a:off x="8839023" y="3523651"/>
            <a:ext cx="2329505" cy="2329505"/>
          </a:xfrm>
          <a:custGeom>
            <a:avLst/>
            <a:gdLst>
              <a:gd name="connsiteX0" fmla="*/ 1161203 w 2322406"/>
              <a:gd name="connsiteY0" fmla="*/ 0 h 2322406"/>
              <a:gd name="connsiteX1" fmla="*/ 2322406 w 2322406"/>
              <a:gd name="connsiteY1" fmla="*/ 1161203 h 2322406"/>
              <a:gd name="connsiteX2" fmla="*/ 1161203 w 2322406"/>
              <a:gd name="connsiteY2" fmla="*/ 2322406 h 2322406"/>
              <a:gd name="connsiteX3" fmla="*/ 0 w 2322406"/>
              <a:gd name="connsiteY3" fmla="*/ 1161203 h 2322406"/>
              <a:gd name="connsiteX4" fmla="*/ 1161203 w 2322406"/>
              <a:gd name="connsiteY4" fmla="*/ 0 h 2322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2406" h="2322406">
                <a:moveTo>
                  <a:pt x="1161203" y="0"/>
                </a:moveTo>
                <a:cubicBezTo>
                  <a:pt x="1802518" y="0"/>
                  <a:pt x="2322406" y="519888"/>
                  <a:pt x="2322406" y="1161203"/>
                </a:cubicBezTo>
                <a:cubicBezTo>
                  <a:pt x="2322406" y="1802518"/>
                  <a:pt x="1802518" y="2322406"/>
                  <a:pt x="1161203" y="2322406"/>
                </a:cubicBezTo>
                <a:cubicBezTo>
                  <a:pt x="519888" y="2322406"/>
                  <a:pt x="0" y="1802518"/>
                  <a:pt x="0" y="1161203"/>
                </a:cubicBezTo>
                <a:cubicBezTo>
                  <a:pt x="0" y="519888"/>
                  <a:pt x="519888" y="0"/>
                  <a:pt x="1161203" y="0"/>
                </a:cubicBezTo>
                <a:close/>
              </a:path>
            </a:pathLst>
          </a:custGeom>
        </p:spPr>
      </p:pic>
      <p:pic>
        <p:nvPicPr>
          <p:cNvPr id="14" name="图片 13" descr="/data/cache/1db3b664eec8751da44a964b956385dd.jpg1db3b664eec8751da44a964b956385dd"/>
          <p:cNvPicPr>
            <a:picLocks noChangeAspect="1"/>
          </p:cNvPicPr>
          <p:nvPr>
            <p:custDataLst>
              <p:tags r:id="rId6"/>
            </p:custDataLst>
          </p:nvPr>
        </p:nvPicPr>
        <p:blipFill>
          <a:blip r:embed="rId7"/>
          <a:srcRect l="23875" r="23875"/>
          <a:stretch>
            <a:fillRect/>
          </a:stretch>
        </p:blipFill>
        <p:spPr>
          <a:xfrm>
            <a:off x="6667196" y="767562"/>
            <a:ext cx="2900154" cy="2900154"/>
          </a:xfrm>
          <a:custGeom>
            <a:avLst/>
            <a:gdLst>
              <a:gd name="connsiteX0" fmla="*/ 1445658 w 2891316"/>
              <a:gd name="connsiteY0" fmla="*/ 0 h 2891316"/>
              <a:gd name="connsiteX1" fmla="*/ 2891316 w 2891316"/>
              <a:gd name="connsiteY1" fmla="*/ 1445658 h 2891316"/>
              <a:gd name="connsiteX2" fmla="*/ 1445658 w 2891316"/>
              <a:gd name="connsiteY2" fmla="*/ 2891316 h 2891316"/>
              <a:gd name="connsiteX3" fmla="*/ 0 w 2891316"/>
              <a:gd name="connsiteY3" fmla="*/ 1445658 h 2891316"/>
              <a:gd name="connsiteX4" fmla="*/ 1445658 w 2891316"/>
              <a:gd name="connsiteY4" fmla="*/ 0 h 2891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316" h="2891316">
                <a:moveTo>
                  <a:pt x="1445658" y="0"/>
                </a:moveTo>
                <a:cubicBezTo>
                  <a:pt x="2244073" y="0"/>
                  <a:pt x="2891316" y="647243"/>
                  <a:pt x="2891316" y="1445658"/>
                </a:cubicBezTo>
                <a:cubicBezTo>
                  <a:pt x="2891316" y="2244073"/>
                  <a:pt x="2244073" y="2891316"/>
                  <a:pt x="1445658" y="2891316"/>
                </a:cubicBezTo>
                <a:cubicBezTo>
                  <a:pt x="647243" y="2891316"/>
                  <a:pt x="0" y="2244073"/>
                  <a:pt x="0" y="1445658"/>
                </a:cubicBezTo>
                <a:cubicBezTo>
                  <a:pt x="0" y="647243"/>
                  <a:pt x="647243" y="0"/>
                  <a:pt x="1445658" y="0"/>
                </a:cubicBezTo>
                <a:close/>
              </a:path>
            </a:pathLst>
          </a:custGeom>
        </p:spPr>
      </p:pic>
      <p:sp>
        <p:nvSpPr>
          <p:cNvPr id="11" name="文本框 10"/>
          <p:cNvSpPr txBox="1"/>
          <p:nvPr>
            <p:custDataLst>
              <p:tags r:id="rId8"/>
            </p:custDataLst>
          </p:nvPr>
        </p:nvSpPr>
        <p:spPr>
          <a:xfrm>
            <a:off x="762006" y="609578"/>
            <a:ext cx="5010175" cy="975360"/>
          </a:xfrm>
          <a:prstGeom prst="rect">
            <a:avLst/>
          </a:prstGeom>
          <a:noFill/>
        </p:spPr>
        <p:txBody>
          <a:bodyPr wrap="square" lIns="63500" tIns="25400" rIns="63500" bIns="25400" rtlCol="0" anchor="t" anchorCtr="0">
            <a:normAutofit lnSpcReduction="20000"/>
          </a:bodyPr>
          <a:p>
            <a:pPr marL="0" indent="0" algn="l">
              <a:lnSpc>
                <a:spcPct val="110000"/>
              </a:lnSpc>
              <a:spcBef>
                <a:spcPts val="0"/>
              </a:spcBef>
              <a:spcAft>
                <a:spcPts val="0"/>
              </a:spcAft>
              <a:buSzPct val="100000"/>
              <a:buNone/>
            </a:pPr>
            <a:r>
              <a:rPr lang="zh-CN" altLang="en-US" sz="32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三、三相异步电动机的启动、调速和制动</a:t>
            </a:r>
            <a:endParaRPr lang="zh-CN" altLang="en-US" sz="32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12" name="Title 6"/>
          <p:cNvSpPr txBox="1"/>
          <p:nvPr>
            <p:custDataLst>
              <p:tags r:id="rId9"/>
            </p:custDataLst>
          </p:nvPr>
        </p:nvSpPr>
        <p:spPr>
          <a:xfrm>
            <a:off x="762000" y="2651760"/>
            <a:ext cx="4762500" cy="359664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altLang="zh-CN" sz="18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18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a:t>
            </a:r>
            <a:r>
              <a:rPr altLang="zh-CN" sz="18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启动</a:t>
            </a:r>
            <a:endParaRPr lang="zh-CN" altLang="en-US" sz="1800" spc="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电动机从接通电源开始加速到稳定运行状态的过程称为启动过程。一般中、小型异步电动机启动过程时间很短，通常是几秒到几十秒钟。</a:t>
            </a:r>
            <a:endPar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400" b="1" spc="80" dirty="0">
                <a:ln w="3175">
                  <a:noFill/>
                  <a:prstDash val="dash"/>
                </a:ln>
                <a:solidFill>
                  <a:schemeClr val="accent1"/>
                </a:solidFill>
                <a:uFillTx/>
                <a:latin typeface="微软雅黑" panose="020B0503020204020204" charset="-122"/>
                <a:ea typeface="微软雅黑" panose="020B0503020204020204" charset="-122"/>
                <a:cs typeface="微软雅黑" panose="020B0503020204020204" charset="-122"/>
              </a:rPr>
              <a:t>1. 启动性能。</a:t>
            </a:r>
            <a:endParaRPr lang="zh-CN" altLang="en-US" sz="1400" b="1" spc="80" dirty="0">
              <a:ln w="3175">
                <a:noFill/>
                <a:prstDash val="dash"/>
              </a:ln>
              <a:solidFill>
                <a:schemeClr val="accent1"/>
              </a:solidFill>
              <a:uFillTx/>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ts val="0"/>
              </a:spcBef>
              <a:spcAft>
                <a:spcPts val="800"/>
              </a:spcAft>
              <a:buSzPct val="100000"/>
              <a:buFont typeface="+mn-ea"/>
            </a:pPr>
            <a:r>
              <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电力拖动系统对电动机的启动要求是要有比较小的启动电流和足够大的启动转矩，这样可以减小启动时供电线路的电压降，缩短启动时间，提高生产效率。</a:t>
            </a:r>
            <a:endPar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ts val="0"/>
              </a:spcBef>
              <a:spcAft>
                <a:spcPts val="800"/>
              </a:spcAft>
              <a:buClrTx/>
              <a:buSzTx/>
              <a:buFont typeface="+mn-ea"/>
            </a:pPr>
            <a:r>
              <a:rPr altLang="zh-CN" sz="1400" b="1" spc="80" dirty="0">
                <a:ln w="3175">
                  <a:noFill/>
                  <a:prstDash val="dash"/>
                </a:ln>
                <a:solidFill>
                  <a:schemeClr val="accent1"/>
                </a:solidFill>
                <a:uFillTx/>
                <a:latin typeface="微软雅黑" panose="020B0503020204020204" charset="-122"/>
                <a:ea typeface="微软雅黑" panose="020B0503020204020204" charset="-122"/>
                <a:cs typeface="微软雅黑" panose="020B0503020204020204" charset="-122"/>
              </a:rPr>
              <a:t>2. </a:t>
            </a:r>
            <a:r>
              <a:rPr lang="zh-CN" altLang="en-US" sz="1400" b="1" spc="80" dirty="0">
                <a:ln w="3175">
                  <a:noFill/>
                  <a:prstDash val="dash"/>
                </a:ln>
                <a:solidFill>
                  <a:schemeClr val="accent1"/>
                </a:solidFill>
                <a:uFillTx/>
                <a:latin typeface="微软雅黑" panose="020B0503020204020204" charset="-122"/>
                <a:ea typeface="微软雅黑" panose="020B0503020204020204" charset="-122"/>
                <a:cs typeface="微软雅黑" panose="020B0503020204020204" charset="-122"/>
              </a:rPr>
              <a:t>启动方法。</a:t>
            </a:r>
            <a:endParaRPr lang="zh-CN" altLang="en-US" sz="1400" b="1" spc="80" dirty="0">
              <a:ln w="3175">
                <a:noFill/>
                <a:prstDash val="dash"/>
              </a:ln>
              <a:solidFill>
                <a:schemeClr val="accent1"/>
              </a:solidFill>
              <a:uFillTx/>
              <a:latin typeface="微软雅黑" panose="020B0503020204020204" charset="-122"/>
              <a:ea typeface="微软雅黑" panose="020B0503020204020204" charset="-122"/>
              <a:cs typeface="微软雅黑" panose="020B0503020204020204" charset="-122"/>
            </a:endParaRPr>
          </a:p>
          <a:p>
            <a:pPr lvl="0" algn="l" fontAlgn="ctr">
              <a:lnSpc>
                <a:spcPct val="120000"/>
              </a:lnSpc>
              <a:spcBef>
                <a:spcPts val="0"/>
              </a:spcBef>
              <a:spcAft>
                <a:spcPts val="800"/>
              </a:spcAft>
              <a:buClrTx/>
              <a:buSzTx/>
              <a:buFont typeface="+mn-ea"/>
            </a:pPr>
            <a:r>
              <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异步电动机的启动方法有全压启动、降压启动和限流启动三类。</a:t>
            </a:r>
            <a:endParaRPr lang="zh-CN" altLang="en-US" sz="1400" spc="6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8" name="矩形 4"/>
          <p:cNvSpPr/>
          <p:nvPr>
            <p:custDataLst>
              <p:tags r:id="rId10"/>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1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24485" y="562610"/>
            <a:ext cx="112617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三、三相异步电动机的启动、调速和制动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919480" y="1371600"/>
            <a:ext cx="10573385" cy="3140710"/>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（二）调速</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调速是指同一负载下，用人为的方法调节电动机的转速，以满足生产过程的需要。</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前面介绍的异步电机由于负载的变化而引起转速的自然变化不叫调速。异步电动机转速为</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异步电动机转速为</a:t>
            </a: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可以采用三种方式进行调速，即改变极对数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p</a:t>
            </a:r>
            <a:r>
              <a:rPr lang="zh-CN" altLang="en-US" sz="1600" b="0" spc="150" dirty="0">
                <a:solidFill>
                  <a:srgbClr val="000000"/>
                </a:solidFill>
                <a:effectLst/>
                <a:ea typeface="微软雅黑" panose="020B0503020204020204" charset="-122"/>
              </a:rPr>
              <a:t>、改变电源频率 </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f</a:t>
            </a:r>
            <a:r>
              <a:rPr lang="zh-CN" altLang="en-US" sz="1600" b="0" spc="150" baseline="-25000" dirty="0">
                <a:solidFill>
                  <a:srgbClr val="000000"/>
                </a:solidFill>
                <a:effectLst/>
                <a:latin typeface="BodoniPS" panose="02070603060706090303" charset="0"/>
                <a:ea typeface="微软雅黑" panose="020B0503020204020204" charset="-122"/>
                <a:cs typeface="BodoniPS" panose="02070603060706090303" charset="0"/>
              </a:rPr>
              <a:t>1</a:t>
            </a:r>
            <a:r>
              <a:rPr lang="zh-CN" altLang="en-US" sz="1600" b="0" spc="150" dirty="0">
                <a:solidFill>
                  <a:srgbClr val="000000"/>
                </a:solidFill>
                <a:effectLst/>
                <a:ea typeface="微软雅黑" panose="020B0503020204020204" charset="-122"/>
              </a:rPr>
              <a:t> 和改变转差率 </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S</a:t>
            </a:r>
            <a:r>
              <a:rPr lang="zh-CN" altLang="en-US" sz="1600" b="0" spc="150" dirty="0">
                <a:solidFill>
                  <a:srgbClr val="000000"/>
                </a:solidFill>
                <a:effectLst/>
                <a:ea typeface="微软雅黑" panose="020B0503020204020204" charset="-122"/>
              </a:rPr>
              <a:t>。</a:t>
            </a:r>
            <a:endParaRPr lang="zh-CN" altLang="en-US" sz="1600" b="0" spc="150" dirty="0">
              <a:solidFill>
                <a:srgbClr val="000000"/>
              </a:solidFill>
              <a:effectLst/>
              <a:ea typeface="微软雅黑" panose="020B0503020204020204" charset="-122"/>
            </a:endParaRPr>
          </a:p>
        </p:txBody>
      </p:sp>
      <p:pic>
        <p:nvPicPr>
          <p:cNvPr id="8" name="图片 7"/>
          <p:cNvPicPr>
            <a:picLocks noChangeAspect="1"/>
          </p:cNvPicPr>
          <p:nvPr/>
        </p:nvPicPr>
        <p:blipFill>
          <a:blip r:embed="rId2"/>
          <a:stretch>
            <a:fillRect/>
          </a:stretch>
        </p:blipFill>
        <p:spPr>
          <a:xfrm>
            <a:off x="3439160" y="2786380"/>
            <a:ext cx="5933440" cy="823595"/>
          </a:xfrm>
          <a:prstGeom prst="rect">
            <a:avLst/>
          </a:prstGeom>
        </p:spPr>
      </p:pic>
      <p:sp>
        <p:nvSpPr>
          <p:cNvPr id="9" name="文本框 8"/>
          <p:cNvSpPr txBox="1"/>
          <p:nvPr/>
        </p:nvSpPr>
        <p:spPr>
          <a:xfrm>
            <a:off x="963930" y="4137660"/>
            <a:ext cx="5609590" cy="1938020"/>
          </a:xfrm>
          <a:prstGeom prst="rect">
            <a:avLst/>
          </a:prstGeom>
          <a:noFill/>
        </p:spPr>
        <p:txBody>
          <a:bodyPr wrap="square" rtlCol="0">
            <a:spAutoFit/>
          </a:bodyPr>
          <a:p>
            <a:pPr algn="just">
              <a:lnSpc>
                <a:spcPct val="150000"/>
              </a:lnSpc>
              <a:buClrTx/>
              <a:buSzTx/>
              <a:buNone/>
            </a:pPr>
            <a:r>
              <a:rPr lang="zh-CN" altLang="en-US" sz="1600" spc="150" dirty="0">
                <a:solidFill>
                  <a:srgbClr val="000000"/>
                </a:solidFill>
                <a:effectLst/>
                <a:ea typeface="微软雅黑" panose="020B0503020204020204" charset="-122"/>
              </a:rPr>
              <a:t>1. 变极调速。</a:t>
            </a:r>
            <a:endParaRPr lang="zh-CN" altLang="en-US" sz="1600" spc="150" dirty="0">
              <a:solidFill>
                <a:srgbClr val="000000"/>
              </a:solidFill>
              <a:effectLst/>
              <a:ea typeface="微软雅黑" panose="020B0503020204020204" charset="-122"/>
            </a:endParaRPr>
          </a:p>
          <a:p>
            <a:pPr algn="just">
              <a:lnSpc>
                <a:spcPct val="150000"/>
              </a:lnSpc>
              <a:buClrTx/>
              <a:buSzTx/>
              <a:buNone/>
            </a:pPr>
            <a:r>
              <a:rPr lang="zh-CN" altLang="en-US" sz="1600" spc="150" dirty="0">
                <a:solidFill>
                  <a:srgbClr val="000000"/>
                </a:solidFill>
                <a:effectLst/>
                <a:ea typeface="微软雅黑" panose="020B0503020204020204" charset="-122"/>
              </a:rPr>
              <a:t>改变电动机定子绕组的接线方式，可以改变旋转磁场的极对数。因为磁极是成对变化的，所以这种调速是有级的，不能连续调节。这种方式只适用于鼠笼式异步电动机，因为它的转子磁极数能自动随定子磁极数变化。</a:t>
            </a:r>
            <a:endParaRPr lang="zh-CN" altLang="en-US" sz="1600" spc="150" dirty="0">
              <a:solidFill>
                <a:srgbClr val="000000"/>
              </a:solidFill>
              <a:effectLst/>
              <a:ea typeface="微软雅黑" panose="020B0503020204020204" charset="-122"/>
            </a:endParaRPr>
          </a:p>
        </p:txBody>
      </p:sp>
      <p:pic>
        <p:nvPicPr>
          <p:cNvPr id="11" name="图片 10"/>
          <p:cNvPicPr>
            <a:picLocks noChangeAspect="1"/>
          </p:cNvPicPr>
          <p:nvPr/>
        </p:nvPicPr>
        <p:blipFill>
          <a:blip r:embed="rId3"/>
          <a:stretch>
            <a:fillRect/>
          </a:stretch>
        </p:blipFill>
        <p:spPr>
          <a:xfrm>
            <a:off x="7202170" y="4137660"/>
            <a:ext cx="3860165" cy="231648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24485" y="562610"/>
            <a:ext cx="112617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三、三相异步电动机的启动、调速和制动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919480" y="1371600"/>
            <a:ext cx="10573385" cy="3825240"/>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2. 变频调速。</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为了实现无级调速，可采用频率可调的变频电源。目前，应用较多的是晶闸管交—交变频器和交—直—交变频器。</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交—交变频器是将某一固定频率（如 50 Hz）、固定电压的交流电源，变换成电压和频率都可调的交流</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电源，所以又称为直接变频器。图 5.1.15 所示为交—交变频器调速的原理示意图。</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3. 变转差率调速。</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由公式 </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S</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m</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=R</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2</a:t>
            </a:r>
            <a:r>
              <a:rPr lang="zh-CN" altLang="en-US" sz="1600" b="0" spc="150" dirty="0">
                <a:solidFill>
                  <a:srgbClr val="000000"/>
                </a:solidFill>
                <a:effectLst/>
                <a:latin typeface="BodoniPS" panose="02070603060706090303" charset="0"/>
                <a:ea typeface="微软雅黑" panose="020B0503020204020204" charset="-122"/>
                <a:cs typeface="BodoniPS" panose="02070603060706090303" charset="0"/>
              </a:rPr>
              <a:t>/</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X</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20</a:t>
            </a:r>
            <a:r>
              <a:rPr lang="zh-CN" altLang="en-US" sz="1600" b="0" spc="150" dirty="0">
                <a:solidFill>
                  <a:srgbClr val="000000"/>
                </a:solidFill>
                <a:effectLst/>
                <a:ea typeface="微软雅黑" panose="020B0503020204020204" charset="-122"/>
              </a:rPr>
              <a:t> 可知，在绕线式异步电动机的转子电路中串入不同的附加电阻，</a:t>
            </a:r>
            <a:r>
              <a:rPr lang="en-US" altLang="zh-CN" sz="1600" spc="150" dirty="0">
                <a:solidFill>
                  <a:srgbClr val="000000"/>
                </a:solidFill>
                <a:effectLst/>
                <a:latin typeface="BodoniPS" panose="02070603060706090303" charset="0"/>
                <a:ea typeface="微软雅黑" panose="020B0503020204020204" charset="-122"/>
                <a:cs typeface="BodoniPS" panose="02070603060706090303" charset="0"/>
                <a:sym typeface="+mn-ea"/>
              </a:rPr>
              <a:t>S</a:t>
            </a:r>
            <a:r>
              <a:rPr lang="en-US" altLang="zh-CN" sz="1600" spc="150" baseline="-25000" dirty="0">
                <a:solidFill>
                  <a:srgbClr val="000000"/>
                </a:solidFill>
                <a:effectLst/>
                <a:latin typeface="BodoniPS" panose="02070603060706090303" charset="0"/>
                <a:ea typeface="微软雅黑" panose="020B0503020204020204" charset="-122"/>
                <a:cs typeface="BodoniPS" panose="02070603060706090303" charset="0"/>
                <a:sym typeface="+mn-ea"/>
              </a:rPr>
              <a:t>m</a:t>
            </a:r>
            <a:r>
              <a:rPr lang="zh-CN" altLang="en-US" sz="1600" b="0" spc="150" dirty="0">
                <a:solidFill>
                  <a:srgbClr val="000000"/>
                </a:solidFill>
                <a:effectLst/>
                <a:ea typeface="微软雅黑" panose="020B0503020204020204" charset="-122"/>
              </a:rPr>
              <a:t>也不同，但 </a:t>
            </a:r>
            <a:r>
              <a:rPr lang="en-US" altLang="zh-CN" sz="1600" b="0" spc="150" dirty="0">
                <a:solidFill>
                  <a:srgbClr val="000000"/>
                </a:solidFill>
                <a:effectLst/>
                <a:latin typeface="BodoniPS" panose="02070603060706090303" charset="0"/>
                <a:ea typeface="微软雅黑" panose="020B0503020204020204" charset="-122"/>
                <a:cs typeface="BodoniPS" panose="02070603060706090303" charset="0"/>
              </a:rPr>
              <a:t>T</a:t>
            </a:r>
            <a:r>
              <a:rPr lang="en-US" altLang="zh-CN" sz="1600" b="0" spc="150" baseline="-25000" dirty="0">
                <a:solidFill>
                  <a:srgbClr val="000000"/>
                </a:solidFill>
                <a:effectLst/>
                <a:latin typeface="BodoniPS" panose="02070603060706090303" charset="0"/>
                <a:ea typeface="微软雅黑" panose="020B0503020204020204" charset="-122"/>
                <a:cs typeface="BodoniPS" panose="02070603060706090303" charset="0"/>
              </a:rPr>
              <a:t>max</a:t>
            </a:r>
            <a:r>
              <a:rPr lang="zh-CN" altLang="en-US" sz="1600" b="0" spc="150" dirty="0">
                <a:solidFill>
                  <a:srgbClr val="000000"/>
                </a:solidFill>
                <a:effectLst/>
                <a:ea typeface="微软雅黑" panose="020B0503020204020204" charset="-122"/>
              </a:rPr>
              <a:t> 相等，因而得到一组人为机械特性。在同一负载转矩下，可获得不同的转速。所以改变转子附加电阻的大小也就改变了转差率 </a:t>
            </a:r>
            <a:r>
              <a:rPr lang="en-US" altLang="zh-CN" sz="1600" spc="150" dirty="0">
                <a:solidFill>
                  <a:srgbClr val="000000"/>
                </a:solidFill>
                <a:effectLst/>
                <a:latin typeface="BodoniPS" panose="02070603060706090303" charset="0"/>
                <a:ea typeface="微软雅黑" panose="020B0503020204020204" charset="-122"/>
                <a:cs typeface="BodoniPS" panose="02070603060706090303" charset="0"/>
                <a:sym typeface="+mn-ea"/>
              </a:rPr>
              <a:t>S</a:t>
            </a:r>
            <a:r>
              <a:rPr lang="zh-CN" altLang="en-US" sz="1600" b="0" spc="150" dirty="0">
                <a:solidFill>
                  <a:srgbClr val="000000"/>
                </a:solidFill>
                <a:effectLst/>
                <a:ea typeface="微软雅黑" panose="020B0503020204020204" charset="-122"/>
              </a:rPr>
              <a:t>，达到调速的目的。</a:t>
            </a:r>
            <a:endParaRPr lang="zh-CN" altLang="en-US" sz="1600" b="0" spc="150" dirty="0">
              <a:solidFill>
                <a:srgbClr val="000000"/>
              </a:solidFill>
              <a:effectLst/>
              <a:ea typeface="微软雅黑" panose="020B0503020204020204" charset="-122"/>
            </a:endParaRPr>
          </a:p>
        </p:txBody>
      </p:sp>
      <p:pic>
        <p:nvPicPr>
          <p:cNvPr id="3" name="图片 2"/>
          <p:cNvPicPr>
            <a:picLocks noChangeAspect="1"/>
          </p:cNvPicPr>
          <p:nvPr/>
        </p:nvPicPr>
        <p:blipFill>
          <a:blip r:embed="rId2"/>
          <a:stretch>
            <a:fillRect/>
          </a:stretch>
        </p:blipFill>
        <p:spPr>
          <a:xfrm>
            <a:off x="4166235" y="5031105"/>
            <a:ext cx="3293745" cy="146367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24485" y="562610"/>
            <a:ext cx="112617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三、三相异步电动机的启动、调速和制动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919480" y="1371600"/>
            <a:ext cx="10666095" cy="3825240"/>
          </a:xfrm>
          <a:prstGeom prst="rect">
            <a:avLst/>
          </a:prstGeom>
          <a:noFill/>
        </p:spPr>
        <p:txBody>
          <a:bodyPr wrap="square" lIns="90000" tIns="0" rIns="90000" bIns="46800"/>
          <a:p>
            <a:pPr algn="just" fontAlgn="auto">
              <a:lnSpc>
                <a:spcPct val="150000"/>
              </a:lnSpc>
            </a:pPr>
            <a:r>
              <a:rPr lang="zh-CN" altLang="en-US" sz="1600" b="0" spc="150" dirty="0">
                <a:solidFill>
                  <a:srgbClr val="000000"/>
                </a:solidFill>
                <a:effectLst/>
                <a:ea typeface="微软雅黑" panose="020B0503020204020204" charset="-122"/>
              </a:rPr>
              <a:t>（三）制动</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电动机在断开电源后，由于惯性会继续转动一段时间后才停转。为了缩短辅助工时，提高生产率，保证安全，有些生产机械要求电动机能准确、迅速停车，这就需要用强制的方法迫使电动机迅速停车，这就叫制动。</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制动的方法有电磁抱闸机械制动和电气制动两种。这里只介绍电气制动的原理。所谓电气制动，就是使电动机产生一个与转动方向相反的电磁转矩，从而快速停车。常用的电气制动方法有能耗制动和反接制动等，现分述如下。</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1" spc="150" dirty="0">
                <a:solidFill>
                  <a:schemeClr val="accent1"/>
                </a:solidFill>
                <a:effectLst/>
                <a:ea typeface="微软雅黑" panose="020B0503020204020204" charset="-122"/>
              </a:rPr>
              <a:t>1. 能耗制动。</a:t>
            </a:r>
            <a:endParaRPr lang="zh-CN" altLang="en-US" sz="1600" b="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当电动机断开三相交流电时，立即向定子绕组通入直流电，定子绕组产生一个静止的磁场（不论极性如何），这时，继续依惯性转的转子导体便切割磁场而产生感应电动势和电流，其方向可用右手定则判断。</a:t>
            </a:r>
            <a:endParaRPr lang="zh-CN" altLang="en-US" sz="1600" b="0" spc="150" dirty="0">
              <a:solidFill>
                <a:srgbClr val="000000"/>
              </a:solidFill>
              <a:effectLst/>
              <a:ea typeface="微软雅黑" panose="020B0503020204020204" charset="-122"/>
            </a:endParaRPr>
          </a:p>
          <a:p>
            <a:pPr algn="just" fontAlgn="auto">
              <a:lnSpc>
                <a:spcPct val="150000"/>
              </a:lnSpc>
            </a:pPr>
            <a:r>
              <a:rPr lang="zh-CN" altLang="en-US" sz="1600" b="1" spc="150" dirty="0">
                <a:solidFill>
                  <a:schemeClr val="accent1"/>
                </a:solidFill>
                <a:effectLst/>
                <a:ea typeface="微软雅黑" panose="020B0503020204020204" charset="-122"/>
              </a:rPr>
              <a:t>2. 反接制动。</a:t>
            </a:r>
            <a:endParaRPr lang="zh-CN" altLang="en-US" sz="1600" b="1" spc="150" dirty="0">
              <a:solidFill>
                <a:schemeClr val="accent1"/>
              </a:solidFill>
              <a:effectLst/>
              <a:ea typeface="微软雅黑" panose="020B0503020204020204" charset="-122"/>
            </a:endParaRPr>
          </a:p>
          <a:p>
            <a:pPr algn="just" fontAlgn="auto">
              <a:lnSpc>
                <a:spcPct val="150000"/>
              </a:lnSpc>
            </a:pPr>
            <a:r>
              <a:rPr lang="zh-CN" altLang="en-US" sz="1600" b="0" spc="150" dirty="0">
                <a:solidFill>
                  <a:srgbClr val="000000"/>
                </a:solidFill>
                <a:effectLst/>
                <a:ea typeface="微软雅黑" panose="020B0503020204020204" charset="-122"/>
              </a:rPr>
              <a:t>反接制动就是当要求电动机停车时，通过任意对调三相定子绕组的两相电源来实现。两相电源对调后，旋转磁场反向，电磁转矩也反向而起制动作用。</a:t>
            </a:r>
            <a:endParaRPr lang="en-US" altLang="zh-CN" sz="1600" b="0" spc="150" dirty="0">
              <a:solidFill>
                <a:srgbClr val="000000"/>
              </a:solidFill>
              <a:effectLst/>
              <a:ea typeface="微软雅黑" panose="020B050302020402020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二</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熟悉常用低压电器</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矩形 13"/>
          <p:cNvSpPr/>
          <p:nvPr/>
        </p:nvSpPr>
        <p:spPr>
          <a:xfrm>
            <a:off x="804130" y="2324418"/>
            <a:ext cx="4661950" cy="259238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矩形 14"/>
          <p:cNvSpPr/>
          <p:nvPr/>
        </p:nvSpPr>
        <p:spPr>
          <a:xfrm>
            <a:off x="1413730" y="1511924"/>
            <a:ext cx="3442750" cy="4529674"/>
          </a:xfrm>
          <a:prstGeom prst="rect">
            <a:avLst/>
          </a:prstGeom>
          <a:blipFill dpi="0" rotWithShape="1">
            <a:blip r:embed="rId1"/>
            <a:srcRect/>
            <a:stretch>
              <a:fillRect l="-68894" t="-29187" r="-129885" b="-2221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矩形 20"/>
          <p:cNvSpPr/>
          <p:nvPr/>
        </p:nvSpPr>
        <p:spPr bwMode="auto">
          <a:xfrm>
            <a:off x="5669915" y="2240280"/>
            <a:ext cx="6019800" cy="2676525"/>
          </a:xfrm>
          <a:prstGeom prst="rect">
            <a:avLst/>
          </a:prstGeom>
        </p:spPr>
        <p:txBody>
          <a:bodyPr wrap="square">
            <a:spAutoFit/>
            <a:scene3d>
              <a:camera prst="orthographicFront"/>
              <a:lightRig rig="threePt" dir="t"/>
            </a:scene3d>
            <a:sp3d contourW="12700"/>
          </a:bodyPr>
          <a:lstStyle/>
          <a:p>
            <a:pPr marL="0" marR="0" lvl="0" indent="0" algn="l" defTabSz="914400" rtl="0" fontAlgn="auto">
              <a:lnSpc>
                <a:spcPct val="15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低压电器是指用在交流 50 Hz、额定电压 1 200 V 以下及直流额定电压 1 500 V 以下的电路中，能根据外界的信号和要求，手动或自动地接通、断开电路，以实现对电路或电气设备的切换、控制、保护、检测和调节等的工业电器。低压电器作为基本控制电器，广泛应用于输、配电系统和自动控制系统，在工农业生产、交通运输和国防工业中起着极其重要的作用。目前，低压电器正朝着小型化、模块化、组合化和高性能化发展。</a:t>
            </a:r>
            <a:endPar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69" name="泪滴形 68"/>
          <p:cNvSpPr/>
          <p:nvPr>
            <p:custDataLst>
              <p:tags r:id="rId1"/>
            </p:custDataLst>
          </p:nvPr>
        </p:nvSpPr>
        <p:spPr>
          <a:xfrm rot="18900000">
            <a:off x="5545455" y="1881505"/>
            <a:ext cx="1101725" cy="110172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70" name="文本框 69"/>
          <p:cNvSpPr txBox="1"/>
          <p:nvPr>
            <p:custDataLst>
              <p:tags r:id="rId2"/>
            </p:custDataLst>
          </p:nvPr>
        </p:nvSpPr>
        <p:spPr>
          <a:xfrm>
            <a:off x="5848985" y="1910715"/>
            <a:ext cx="469265" cy="40386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58" name="泪滴形 57"/>
          <p:cNvSpPr/>
          <p:nvPr>
            <p:custDataLst>
              <p:tags r:id="rId3"/>
            </p:custDataLst>
          </p:nvPr>
        </p:nvSpPr>
        <p:spPr>
          <a:xfrm rot="4500000">
            <a:off x="6403965" y="3367778"/>
            <a:ext cx="1101839" cy="1101496"/>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59" name="文本框 58"/>
          <p:cNvSpPr txBox="1"/>
          <p:nvPr>
            <p:custDataLst>
              <p:tags r:id="rId4"/>
            </p:custDataLst>
          </p:nvPr>
        </p:nvSpPr>
        <p:spPr>
          <a:xfrm rot="18198523">
            <a:off x="7003107" y="3865571"/>
            <a:ext cx="469169" cy="404080"/>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61" name="泪滴形 60"/>
          <p:cNvSpPr/>
          <p:nvPr>
            <p:custDataLst>
              <p:tags r:id="rId5"/>
            </p:custDataLst>
          </p:nvPr>
        </p:nvSpPr>
        <p:spPr>
          <a:xfrm rot="11700000">
            <a:off x="4686368" y="3367778"/>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62" name="文本框 61"/>
          <p:cNvSpPr txBox="1"/>
          <p:nvPr>
            <p:custDataLst>
              <p:tags r:id="rId6"/>
            </p:custDataLst>
          </p:nvPr>
        </p:nvSpPr>
        <p:spPr>
          <a:xfrm rot="3501390">
            <a:off x="4732189" y="3886862"/>
            <a:ext cx="469169" cy="40408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03</a:t>
            </a:r>
            <a:endParaRPr lang="en-US" altLang="zh-CN" sz="2000" b="1" dirty="0">
              <a:solidFill>
                <a:sysClr val="window" lastClr="FFFFFF"/>
              </a:solidFill>
            </a:endParaRPr>
          </a:p>
        </p:txBody>
      </p:sp>
      <p:sp>
        <p:nvSpPr>
          <p:cNvPr id="64" name="椭圆 63"/>
          <p:cNvSpPr/>
          <p:nvPr>
            <p:custDataLst>
              <p:tags r:id="rId7"/>
            </p:custDataLst>
          </p:nvPr>
        </p:nvSpPr>
        <p:spPr>
          <a:xfrm>
            <a:off x="5356225" y="2689225"/>
            <a:ext cx="1479550" cy="1480185"/>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5" name="椭圆 64"/>
          <p:cNvSpPr/>
          <p:nvPr>
            <p:custDataLst>
              <p:tags r:id="rId8"/>
            </p:custDataLst>
          </p:nvPr>
        </p:nvSpPr>
        <p:spPr>
          <a:xfrm>
            <a:off x="5552440" y="2884805"/>
            <a:ext cx="1087755" cy="1088390"/>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6" name="椭圆 65"/>
          <p:cNvSpPr/>
          <p:nvPr>
            <p:custDataLst>
              <p:tags r:id="rId9"/>
            </p:custDataLst>
          </p:nvPr>
        </p:nvSpPr>
        <p:spPr>
          <a:xfrm>
            <a:off x="5694680" y="3027680"/>
            <a:ext cx="803275" cy="803275"/>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7" name="任意多边形 17"/>
          <p:cNvSpPr/>
          <p:nvPr>
            <p:custDataLst>
              <p:tags r:id="rId10"/>
            </p:custDataLst>
          </p:nvPr>
        </p:nvSpPr>
        <p:spPr bwMode="auto">
          <a:xfrm>
            <a:off x="5892800" y="3233420"/>
            <a:ext cx="406400" cy="3911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76" name="文本框 75"/>
          <p:cNvSpPr txBox="1"/>
          <p:nvPr>
            <p:custDataLst>
              <p:tags r:id="rId11"/>
            </p:custDataLst>
          </p:nvPr>
        </p:nvSpPr>
        <p:spPr bwMode="auto">
          <a:xfrm>
            <a:off x="8315325" y="3303905"/>
            <a:ext cx="3281045" cy="94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2. 会结合控制对象选择相关控制器件并能正确使用与安装。</a:t>
            </a:r>
            <a:endParaRPr lang="zh-CN" altLang="en-US" b="1" spc="300">
              <a:solidFill>
                <a:srgbClr val="000000">
                  <a:lumMod val="75000"/>
                  <a:lumOff val="25000"/>
                </a:srgbClr>
              </a:solidFill>
              <a:latin typeface="微软雅黑" panose="020B0503020204020204" charset="-122"/>
              <a:ea typeface="微软雅黑" panose="020B0503020204020204" charset="-122"/>
            </a:endParaRPr>
          </a:p>
        </p:txBody>
      </p:sp>
      <p:sp>
        <p:nvSpPr>
          <p:cNvPr id="78" name="文本框 77"/>
          <p:cNvSpPr txBox="1"/>
          <p:nvPr>
            <p:custDataLst>
              <p:tags r:id="rId12"/>
            </p:custDataLst>
          </p:nvPr>
        </p:nvSpPr>
        <p:spPr bwMode="auto">
          <a:xfrm>
            <a:off x="637540" y="3545840"/>
            <a:ext cx="3082925" cy="104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sz="2000" b="1" spc="300">
                <a:solidFill>
                  <a:srgbClr val="000000">
                    <a:lumMod val="75000"/>
                    <a:lumOff val="25000"/>
                  </a:srgbClr>
                </a:solidFill>
                <a:latin typeface="微软雅黑" panose="020B0503020204020204" charset="-122"/>
                <a:ea typeface="微软雅黑" panose="020B0503020204020204" charset="-122"/>
              </a:rPr>
              <a:t>3. 会使用常用低压电器检测工具和仪表。</a:t>
            </a:r>
            <a:endParaRPr lang="zh-CN" altLang="en-US" sz="2000" b="1" spc="300">
              <a:solidFill>
                <a:srgbClr val="000000">
                  <a:lumMod val="75000"/>
                  <a:lumOff val="25000"/>
                </a:srgbClr>
              </a:solidFill>
              <a:latin typeface="微软雅黑" panose="020B0503020204020204" charset="-122"/>
              <a:ea typeface="微软雅黑" panose="020B0503020204020204" charset="-122"/>
            </a:endParaRPr>
          </a:p>
        </p:txBody>
      </p:sp>
      <p:sp>
        <p:nvSpPr>
          <p:cNvPr id="80" name="文本框 79"/>
          <p:cNvSpPr txBox="1"/>
          <p:nvPr>
            <p:custDataLst>
              <p:tags r:id="rId13"/>
            </p:custDataLst>
          </p:nvPr>
        </p:nvSpPr>
        <p:spPr bwMode="auto">
          <a:xfrm>
            <a:off x="637540" y="1609090"/>
            <a:ext cx="417449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1. 能复述按钮、接触器、热继电器、熔断器、行程开关、刀开关等低压器件的结构、工作原理及应用场合。</a:t>
            </a:r>
            <a:endParaRPr lang="zh-CN" altLang="en-US" b="1" spc="300">
              <a:solidFill>
                <a:srgbClr val="000000">
                  <a:lumMod val="75000"/>
                  <a:lumOff val="25000"/>
                </a:srgbClr>
              </a:solidFill>
              <a:latin typeface="微软雅黑" panose="020B0503020204020204" charset="-122"/>
              <a:ea typeface="微软雅黑" panose="020B0503020204020204" charset="-122"/>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矩形 15"/>
          <p:cNvSpPr/>
          <p:nvPr/>
        </p:nvSpPr>
        <p:spPr>
          <a:xfrm flipH="1">
            <a:off x="0" y="4160162"/>
            <a:ext cx="12192000" cy="2697838"/>
          </a:xfrm>
          <a:prstGeom prst="rect">
            <a:avLst/>
          </a:prstGeom>
          <a:blipFill dpi="0" rotWithShape="1">
            <a:blip r:embed="rId1"/>
            <a:srcRect/>
            <a:stretch>
              <a:fillRect l="-3291" t="-135496" r="-3291" b="-85613"/>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矩形 36"/>
          <p:cNvSpPr/>
          <p:nvPr/>
        </p:nvSpPr>
        <p:spPr>
          <a:xfrm>
            <a:off x="-10886" y="1633116"/>
            <a:ext cx="667752"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8" name="矩形 37"/>
          <p:cNvSpPr/>
          <p:nvPr/>
        </p:nvSpPr>
        <p:spPr>
          <a:xfrm>
            <a:off x="11759877" y="1010361"/>
            <a:ext cx="428541" cy="258374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39" name="组合 38"/>
          <p:cNvGrpSpPr/>
          <p:nvPr/>
        </p:nvGrpSpPr>
        <p:grpSpPr>
          <a:xfrm>
            <a:off x="7750628" y="3302055"/>
            <a:ext cx="3077029" cy="2697838"/>
            <a:chOff x="7750628" y="3302055"/>
            <a:chExt cx="3077029" cy="2697838"/>
          </a:xfrm>
        </p:grpSpPr>
        <p:sp>
          <p:nvSpPr>
            <p:cNvPr id="40" name="矩形 39"/>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文本框 40"/>
            <p:cNvSpPr txBox="1"/>
            <p:nvPr/>
          </p:nvSpPr>
          <p:spPr>
            <a:xfrm>
              <a:off x="8022173" y="3774865"/>
              <a:ext cx="2533938" cy="1754326"/>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CONTENTS</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2" name="矩形 41"/>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5" name="文本框 44"/>
          <p:cNvSpPr txBox="1"/>
          <p:nvPr/>
        </p:nvSpPr>
        <p:spPr>
          <a:xfrm>
            <a:off x="820420" y="1356360"/>
            <a:ext cx="473265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任务一　认识三相异步电动机</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8" name="文本框 47"/>
          <p:cNvSpPr txBox="1"/>
          <p:nvPr/>
        </p:nvSpPr>
        <p:spPr>
          <a:xfrm>
            <a:off x="820420" y="2472055"/>
            <a:ext cx="5259070" cy="82994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任务三　三相异步电动机的基本控制电路设计</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1" name="文本框 50"/>
          <p:cNvSpPr txBox="1"/>
          <p:nvPr/>
        </p:nvSpPr>
        <p:spPr>
          <a:xfrm>
            <a:off x="6315710" y="1356360"/>
            <a:ext cx="491045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任务二　熟悉常用低压电器</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0000">
                                          <p:cBhvr additive="base">
                                            <p:cTn id="7" dur="1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1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1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1+#ppt_w/2"/>
                                              </p:val>
                                            </p:tav>
                                            <p:tav tm="100000">
                                              <p:val>
                                                <p:strVal val="#ppt_x"/>
                                              </p:val>
                                            </p:tav>
                                          </p:tavLst>
                                        </p:anim>
                                        <p:anim calcmode="lin" valueType="num">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0-#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ppt_x"/>
                                              </p:val>
                                            </p:tav>
                                            <p:tav tm="100000">
                                              <p:val>
                                                <p:strVal val="#ppt_x"/>
                                              </p:val>
                                            </p:tav>
                                          </p:tavLst>
                                        </p:anim>
                                        <p:anim calcmode="lin" valueType="num">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95345" y="302895"/>
            <a:ext cx="556069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一、低压电器的分类</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0" y="4094480"/>
            <a:ext cx="12192000" cy="2763520"/>
          </a:xfrm>
          <a:prstGeom prst="rect">
            <a:avLst/>
          </a:prstGeom>
          <a:blipFill dpi="0" rotWithShape="1">
            <a:blip r:embed="rId1"/>
            <a:srcRect/>
            <a:stretch>
              <a:fillRect l="-1490" t="-114681" r="-1490" b="-88198"/>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1" name="组合 20"/>
          <p:cNvGrpSpPr/>
          <p:nvPr/>
        </p:nvGrpSpPr>
        <p:grpSpPr>
          <a:xfrm>
            <a:off x="1056005" y="1795780"/>
            <a:ext cx="4862830" cy="2676525"/>
            <a:chOff x="1638801" y="1802754"/>
            <a:chExt cx="3853304" cy="1922147"/>
          </a:xfrm>
        </p:grpSpPr>
        <p:sp>
          <p:nvSpPr>
            <p:cNvPr id="22" name="矩形 21"/>
            <p:cNvSpPr/>
            <p:nvPr/>
          </p:nvSpPr>
          <p:spPr>
            <a:xfrm>
              <a:off x="1638801" y="1802754"/>
              <a:ext cx="3551666" cy="1922147"/>
            </a:xfrm>
            <a:prstGeom prst="rect">
              <a:avLst/>
            </a:prstGeom>
            <a:solidFill>
              <a:schemeClr val="bg1">
                <a:lumMod val="95000"/>
              </a:schemeClr>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3" name="矩形 22"/>
            <p:cNvSpPr/>
            <p:nvPr/>
          </p:nvSpPr>
          <p:spPr>
            <a:xfrm>
              <a:off x="4983542" y="1802754"/>
              <a:ext cx="508563" cy="192214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4" name="矩形 23"/>
            <p:cNvSpPr/>
            <p:nvPr/>
          </p:nvSpPr>
          <p:spPr bwMode="auto">
            <a:xfrm>
              <a:off x="1916049" y="2359105"/>
              <a:ext cx="2806200" cy="1214396"/>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（一）按用途分类</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（1）低压配电电器：包括刀开关、转换开关、熔断器和自动开关。</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（2）低压控制电器：包括接触器、控制继电器等。</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6" name="Oval 21"/>
            <p:cNvSpPr/>
            <p:nvPr/>
          </p:nvSpPr>
          <p:spPr>
            <a:xfrm>
              <a:off x="3145956" y="1952348"/>
              <a:ext cx="346646" cy="406668"/>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01A89E"/>
            </a:solidFill>
            <a:ln>
              <a:noFill/>
            </a:ln>
            <a:effectLst/>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nvGrpSpPr>
          <p:cNvPr id="27" name="组合 26"/>
          <p:cNvGrpSpPr/>
          <p:nvPr/>
        </p:nvGrpSpPr>
        <p:grpSpPr>
          <a:xfrm>
            <a:off x="6116955" y="1795780"/>
            <a:ext cx="4862830" cy="2676525"/>
            <a:chOff x="6699895" y="1802754"/>
            <a:chExt cx="3853304" cy="1922147"/>
          </a:xfrm>
        </p:grpSpPr>
        <p:sp>
          <p:nvSpPr>
            <p:cNvPr id="28" name="矩形 27"/>
            <p:cNvSpPr/>
            <p:nvPr/>
          </p:nvSpPr>
          <p:spPr>
            <a:xfrm>
              <a:off x="6699895" y="1802754"/>
              <a:ext cx="3551666" cy="1922147"/>
            </a:xfrm>
            <a:prstGeom prst="rect">
              <a:avLst/>
            </a:prstGeom>
            <a:solidFill>
              <a:schemeClr val="bg1">
                <a:lumMod val="95000"/>
              </a:schemeClr>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9" name="矩形 28"/>
            <p:cNvSpPr/>
            <p:nvPr/>
          </p:nvSpPr>
          <p:spPr>
            <a:xfrm>
              <a:off x="10044636" y="1802754"/>
              <a:ext cx="508563" cy="1922147"/>
            </a:xfrm>
            <a:prstGeom prst="rect">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0" name="矩形 29"/>
            <p:cNvSpPr/>
            <p:nvPr/>
          </p:nvSpPr>
          <p:spPr bwMode="auto">
            <a:xfrm>
              <a:off x="6699895" y="2359105"/>
              <a:ext cx="3246980" cy="1214396"/>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（二）按动作方式分类</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（1）自动切换电器：它依靠电器本身参数变化或外来信号</a:t>
              </a:r>
              <a:r>
                <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a:t>
              </a:r>
              <a:endPar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（2）手控电器：它依靠外力（人力）直接操作来进行切换等动作，如按钮、刀开关等。</a:t>
              </a:r>
              <a:endPar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2" name="Oval 22"/>
            <p:cNvSpPr/>
            <p:nvPr/>
          </p:nvSpPr>
          <p:spPr>
            <a:xfrm>
              <a:off x="8195054" y="1957490"/>
              <a:ext cx="406668" cy="396384"/>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rgbClr val="0C2834"/>
            </a:solidFill>
            <a:ln>
              <a:noFill/>
            </a:ln>
            <a:effectLst/>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二、常用低压电器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3406893" y="2586140"/>
            <a:ext cx="4696874" cy="3589908"/>
            <a:chOff x="3747563" y="2135427"/>
            <a:chExt cx="4696874" cy="3589908"/>
          </a:xfrm>
        </p:grpSpPr>
        <p:sp>
          <p:nvSpPr>
            <p:cNvPr id="6" name="Freeform 5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4817428" y="2208010"/>
              <a:ext cx="3536738" cy="2376280"/>
            </a:xfrm>
            <a:custGeom>
              <a:avLst/>
              <a:gdLst>
                <a:gd name="T0" fmla="*/ 66 w 4919"/>
                <a:gd name="T1" fmla="*/ 3305 h 3305"/>
                <a:gd name="T2" fmla="*/ 0 w 4919"/>
                <a:gd name="T3" fmla="*/ 3234 h 3305"/>
                <a:gd name="T4" fmla="*/ 1679 w 4919"/>
                <a:gd name="T5" fmla="*/ 1661 h 3305"/>
                <a:gd name="T6" fmla="*/ 2500 w 4919"/>
                <a:gd name="T7" fmla="*/ 2446 h 3305"/>
                <a:gd name="T8" fmla="*/ 4850 w 4919"/>
                <a:gd name="T9" fmla="*/ 0 h 3305"/>
                <a:gd name="T10" fmla="*/ 4919 w 4919"/>
                <a:gd name="T11" fmla="*/ 66 h 3305"/>
                <a:gd name="T12" fmla="*/ 2502 w 4919"/>
                <a:gd name="T13" fmla="*/ 2579 h 3305"/>
                <a:gd name="T14" fmla="*/ 1679 w 4919"/>
                <a:gd name="T15" fmla="*/ 1793 h 3305"/>
                <a:gd name="T16" fmla="*/ 66 w 4919"/>
                <a:gd name="T17" fmla="*/ 3305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9" h="3305">
                  <a:moveTo>
                    <a:pt x="66" y="3305"/>
                  </a:moveTo>
                  <a:lnTo>
                    <a:pt x="0" y="3234"/>
                  </a:lnTo>
                  <a:lnTo>
                    <a:pt x="1679" y="1661"/>
                  </a:lnTo>
                  <a:lnTo>
                    <a:pt x="2500" y="2446"/>
                  </a:lnTo>
                  <a:lnTo>
                    <a:pt x="4850" y="0"/>
                  </a:lnTo>
                  <a:lnTo>
                    <a:pt x="4919" y="66"/>
                  </a:lnTo>
                  <a:lnTo>
                    <a:pt x="2502" y="2579"/>
                  </a:lnTo>
                  <a:lnTo>
                    <a:pt x="1679" y="1793"/>
                  </a:lnTo>
                  <a:lnTo>
                    <a:pt x="66" y="3305"/>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Oval 4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3747563" y="3812089"/>
              <a:ext cx="1911090" cy="1913246"/>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Oval 42"/>
            <p:cNvSpPr>
              <a:spLocks noChangeArrowheads="1"/>
            </p:cNvSpPr>
            <p:nvPr/>
          </p:nvSpPr>
          <p:spPr bwMode="auto">
            <a:xfrm>
              <a:off x="3803645" y="3869608"/>
              <a:ext cx="1798926" cy="179820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9" name="组合 8"/>
            <p:cNvGrpSpPr/>
            <p:nvPr/>
          </p:nvGrpSpPr>
          <p:grpSpPr>
            <a:xfrm>
              <a:off x="4111876" y="4380279"/>
              <a:ext cx="1190374" cy="791966"/>
              <a:chOff x="4001369" y="4306758"/>
              <a:chExt cx="1411388" cy="939008"/>
            </a:xfrm>
          </p:grpSpPr>
          <p:sp>
            <p:nvSpPr>
              <p:cNvPr id="32" name="Freeform 40"/>
              <p:cNvSpPr/>
              <p:nvPr/>
            </p:nvSpPr>
            <p:spPr bwMode="auto">
              <a:xfrm>
                <a:off x="4169613" y="4354930"/>
                <a:ext cx="1079931" cy="651410"/>
              </a:xfrm>
              <a:custGeom>
                <a:avLst/>
                <a:gdLst>
                  <a:gd name="connsiteX0" fmla="*/ 0 w 1345946"/>
                  <a:gd name="connsiteY0" fmla="*/ 0 h 811869"/>
                  <a:gd name="connsiteX1" fmla="*/ 1345946 w 1345946"/>
                  <a:gd name="connsiteY1" fmla="*/ 0 h 811869"/>
                  <a:gd name="connsiteX2" fmla="*/ 1345946 w 1345946"/>
                  <a:gd name="connsiteY2" fmla="*/ 811869 h 811869"/>
                  <a:gd name="connsiteX3" fmla="*/ 0 w 1345946"/>
                  <a:gd name="connsiteY3" fmla="*/ 811869 h 811869"/>
                </a:gdLst>
                <a:ahLst/>
                <a:cxnLst>
                  <a:cxn ang="0">
                    <a:pos x="connsiteX0" y="connsiteY0"/>
                  </a:cxn>
                  <a:cxn ang="0">
                    <a:pos x="connsiteX1" y="connsiteY1"/>
                  </a:cxn>
                  <a:cxn ang="0">
                    <a:pos x="connsiteX2" y="connsiteY2"/>
                  </a:cxn>
                  <a:cxn ang="0">
                    <a:pos x="connsiteX3" y="connsiteY3"/>
                  </a:cxn>
                </a:cxnLst>
                <a:rect l="l" t="t" r="r" b="b"/>
                <a:pathLst>
                  <a:path w="1345946" h="811869">
                    <a:moveTo>
                      <a:pt x="0" y="0"/>
                    </a:moveTo>
                    <a:lnTo>
                      <a:pt x="1345946" y="0"/>
                    </a:lnTo>
                    <a:lnTo>
                      <a:pt x="1345946" y="811869"/>
                    </a:lnTo>
                    <a:lnTo>
                      <a:pt x="0" y="811869"/>
                    </a:lnTo>
                    <a:close/>
                  </a:path>
                </a:pathLst>
              </a:custGeom>
              <a:solidFill>
                <a:srgbClr val="01A8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3" name="Freeform 45"/>
              <p:cNvSpPr/>
              <p:nvPr/>
            </p:nvSpPr>
            <p:spPr bwMode="auto">
              <a:xfrm>
                <a:off x="4169613" y="4354931"/>
                <a:ext cx="1079931" cy="651410"/>
              </a:xfrm>
              <a:custGeom>
                <a:avLst/>
                <a:gdLst>
                  <a:gd name="T0" fmla="*/ 1502 w 1502"/>
                  <a:gd name="T1" fmla="*/ 906 h 906"/>
                  <a:gd name="T2" fmla="*/ 0 w 1502"/>
                  <a:gd name="T3" fmla="*/ 906 h 906"/>
                  <a:gd name="T4" fmla="*/ 0 w 1502"/>
                  <a:gd name="T5" fmla="*/ 0 h 906"/>
                </a:gdLst>
                <a:ahLst/>
                <a:cxnLst>
                  <a:cxn ang="0">
                    <a:pos x="T0" y="T1"/>
                  </a:cxn>
                  <a:cxn ang="0">
                    <a:pos x="T2" y="T3"/>
                  </a:cxn>
                  <a:cxn ang="0">
                    <a:pos x="T4" y="T5"/>
                  </a:cxn>
                </a:cxnLst>
                <a:rect l="0" t="0" r="r" b="b"/>
                <a:pathLst>
                  <a:path w="1502" h="906">
                    <a:moveTo>
                      <a:pt x="1502" y="906"/>
                    </a:moveTo>
                    <a:lnTo>
                      <a:pt x="0" y="90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4" name="Freeform 46"/>
              <p:cNvSpPr>
                <a:spLocks noEditPoints="1"/>
              </p:cNvSpPr>
              <p:nvPr/>
            </p:nvSpPr>
            <p:spPr bwMode="auto">
              <a:xfrm>
                <a:off x="4132226" y="4306758"/>
                <a:ext cx="1148954" cy="743441"/>
              </a:xfrm>
              <a:custGeom>
                <a:avLst/>
                <a:gdLst>
                  <a:gd name="T0" fmla="*/ 638 w 676"/>
                  <a:gd name="T1" fmla="*/ 0 h 437"/>
                  <a:gd name="T2" fmla="*/ 38 w 676"/>
                  <a:gd name="T3" fmla="*/ 0 h 437"/>
                  <a:gd name="T4" fmla="*/ 0 w 676"/>
                  <a:gd name="T5" fmla="*/ 36 h 437"/>
                  <a:gd name="T6" fmla="*/ 0 w 676"/>
                  <a:gd name="T7" fmla="*/ 401 h 437"/>
                  <a:gd name="T8" fmla="*/ 38 w 676"/>
                  <a:gd name="T9" fmla="*/ 437 h 437"/>
                  <a:gd name="T10" fmla="*/ 638 w 676"/>
                  <a:gd name="T11" fmla="*/ 437 h 437"/>
                  <a:gd name="T12" fmla="*/ 676 w 676"/>
                  <a:gd name="T13" fmla="*/ 401 h 437"/>
                  <a:gd name="T14" fmla="*/ 676 w 676"/>
                  <a:gd name="T15" fmla="*/ 36 h 437"/>
                  <a:gd name="T16" fmla="*/ 638 w 676"/>
                  <a:gd name="T17" fmla="*/ 0 h 437"/>
                  <a:gd name="T18" fmla="*/ 648 w 676"/>
                  <a:gd name="T19" fmla="*/ 402 h 437"/>
                  <a:gd name="T20" fmla="*/ 28 w 676"/>
                  <a:gd name="T21" fmla="*/ 402 h 437"/>
                  <a:gd name="T22" fmla="*/ 28 w 676"/>
                  <a:gd name="T23" fmla="*/ 35 h 437"/>
                  <a:gd name="T24" fmla="*/ 648 w 676"/>
                  <a:gd name="T25" fmla="*/ 35 h 437"/>
                  <a:gd name="T26" fmla="*/ 648 w 676"/>
                  <a:gd name="T27" fmla="*/ 40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6" h="437">
                    <a:moveTo>
                      <a:pt x="638" y="0"/>
                    </a:moveTo>
                    <a:cubicBezTo>
                      <a:pt x="38" y="0"/>
                      <a:pt x="38" y="0"/>
                      <a:pt x="38" y="0"/>
                    </a:cubicBezTo>
                    <a:cubicBezTo>
                      <a:pt x="17" y="0"/>
                      <a:pt x="0" y="16"/>
                      <a:pt x="0" y="36"/>
                    </a:cubicBezTo>
                    <a:cubicBezTo>
                      <a:pt x="0" y="401"/>
                      <a:pt x="0" y="401"/>
                      <a:pt x="0" y="401"/>
                    </a:cubicBezTo>
                    <a:cubicBezTo>
                      <a:pt x="0" y="421"/>
                      <a:pt x="17" y="437"/>
                      <a:pt x="38" y="437"/>
                    </a:cubicBezTo>
                    <a:cubicBezTo>
                      <a:pt x="638" y="437"/>
                      <a:pt x="638" y="437"/>
                      <a:pt x="638" y="437"/>
                    </a:cubicBezTo>
                    <a:cubicBezTo>
                      <a:pt x="659" y="437"/>
                      <a:pt x="676" y="421"/>
                      <a:pt x="676" y="401"/>
                    </a:cubicBezTo>
                    <a:cubicBezTo>
                      <a:pt x="676" y="36"/>
                      <a:pt x="676" y="36"/>
                      <a:pt x="676" y="36"/>
                    </a:cubicBezTo>
                    <a:cubicBezTo>
                      <a:pt x="676" y="16"/>
                      <a:pt x="659" y="0"/>
                      <a:pt x="638" y="0"/>
                    </a:cubicBezTo>
                    <a:close/>
                    <a:moveTo>
                      <a:pt x="648" y="402"/>
                    </a:moveTo>
                    <a:cubicBezTo>
                      <a:pt x="28" y="402"/>
                      <a:pt x="28" y="402"/>
                      <a:pt x="28" y="402"/>
                    </a:cubicBezTo>
                    <a:cubicBezTo>
                      <a:pt x="28" y="35"/>
                      <a:pt x="28" y="35"/>
                      <a:pt x="28" y="35"/>
                    </a:cubicBezTo>
                    <a:cubicBezTo>
                      <a:pt x="648" y="35"/>
                      <a:pt x="648" y="35"/>
                      <a:pt x="648" y="35"/>
                    </a:cubicBezTo>
                    <a:lnTo>
                      <a:pt x="648" y="40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5" name="Freeform 47"/>
              <p:cNvSpPr/>
              <p:nvPr/>
            </p:nvSpPr>
            <p:spPr bwMode="auto">
              <a:xfrm>
                <a:off x="4002807" y="5004183"/>
                <a:ext cx="1407792" cy="194129"/>
              </a:xfrm>
              <a:custGeom>
                <a:avLst/>
                <a:gdLst>
                  <a:gd name="T0" fmla="*/ 1745 w 1958"/>
                  <a:gd name="T1" fmla="*/ 0 h 270"/>
                  <a:gd name="T2" fmla="*/ 1133 w 1958"/>
                  <a:gd name="T3" fmla="*/ 0 h 270"/>
                  <a:gd name="T4" fmla="*/ 825 w 1958"/>
                  <a:gd name="T5" fmla="*/ 0 h 270"/>
                  <a:gd name="T6" fmla="*/ 211 w 1958"/>
                  <a:gd name="T7" fmla="*/ 0 h 270"/>
                  <a:gd name="T8" fmla="*/ 0 w 1958"/>
                  <a:gd name="T9" fmla="*/ 270 h 270"/>
                  <a:gd name="T10" fmla="*/ 825 w 1958"/>
                  <a:gd name="T11" fmla="*/ 270 h 270"/>
                  <a:gd name="T12" fmla="*/ 1133 w 1958"/>
                  <a:gd name="T13" fmla="*/ 270 h 270"/>
                  <a:gd name="T14" fmla="*/ 1958 w 1958"/>
                  <a:gd name="T15" fmla="*/ 270 h 270"/>
                  <a:gd name="T16" fmla="*/ 1745 w 1958"/>
                  <a:gd name="T17"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8" h="270">
                    <a:moveTo>
                      <a:pt x="1745" y="0"/>
                    </a:moveTo>
                    <a:lnTo>
                      <a:pt x="1133" y="0"/>
                    </a:lnTo>
                    <a:lnTo>
                      <a:pt x="825" y="0"/>
                    </a:lnTo>
                    <a:lnTo>
                      <a:pt x="211" y="0"/>
                    </a:lnTo>
                    <a:lnTo>
                      <a:pt x="0" y="270"/>
                    </a:lnTo>
                    <a:lnTo>
                      <a:pt x="825" y="270"/>
                    </a:lnTo>
                    <a:lnTo>
                      <a:pt x="1133" y="270"/>
                    </a:lnTo>
                    <a:lnTo>
                      <a:pt x="1958" y="270"/>
                    </a:lnTo>
                    <a:lnTo>
                      <a:pt x="1745"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6" name="Freeform 48"/>
              <p:cNvSpPr/>
              <p:nvPr/>
            </p:nvSpPr>
            <p:spPr bwMode="auto">
              <a:xfrm>
                <a:off x="4001369" y="5198312"/>
                <a:ext cx="1411388" cy="47454"/>
              </a:xfrm>
              <a:custGeom>
                <a:avLst/>
                <a:gdLst>
                  <a:gd name="T0" fmla="*/ 829 w 830"/>
                  <a:gd name="T1" fmla="*/ 0 h 28"/>
                  <a:gd name="T2" fmla="*/ 480 w 830"/>
                  <a:gd name="T3" fmla="*/ 0 h 28"/>
                  <a:gd name="T4" fmla="*/ 350 w 830"/>
                  <a:gd name="T5" fmla="*/ 0 h 28"/>
                  <a:gd name="T6" fmla="*/ 1 w 830"/>
                  <a:gd name="T7" fmla="*/ 0 h 28"/>
                  <a:gd name="T8" fmla="*/ 63 w 830"/>
                  <a:gd name="T9" fmla="*/ 28 h 28"/>
                  <a:gd name="T10" fmla="*/ 348 w 830"/>
                  <a:gd name="T11" fmla="*/ 28 h 28"/>
                  <a:gd name="T12" fmla="*/ 482 w 830"/>
                  <a:gd name="T13" fmla="*/ 28 h 28"/>
                  <a:gd name="T14" fmla="*/ 767 w 830"/>
                  <a:gd name="T15" fmla="*/ 28 h 28"/>
                  <a:gd name="T16" fmla="*/ 829 w 83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0" h="28">
                    <a:moveTo>
                      <a:pt x="829" y="0"/>
                    </a:moveTo>
                    <a:cubicBezTo>
                      <a:pt x="480" y="0"/>
                      <a:pt x="480" y="0"/>
                      <a:pt x="480" y="0"/>
                    </a:cubicBezTo>
                    <a:cubicBezTo>
                      <a:pt x="350" y="0"/>
                      <a:pt x="350" y="0"/>
                      <a:pt x="350" y="0"/>
                    </a:cubicBezTo>
                    <a:cubicBezTo>
                      <a:pt x="1" y="0"/>
                      <a:pt x="1" y="0"/>
                      <a:pt x="1" y="0"/>
                    </a:cubicBezTo>
                    <a:cubicBezTo>
                      <a:pt x="1" y="0"/>
                      <a:pt x="0" y="28"/>
                      <a:pt x="63" y="28"/>
                    </a:cubicBezTo>
                    <a:cubicBezTo>
                      <a:pt x="100" y="28"/>
                      <a:pt x="240" y="28"/>
                      <a:pt x="348" y="28"/>
                    </a:cubicBezTo>
                    <a:cubicBezTo>
                      <a:pt x="423" y="28"/>
                      <a:pt x="482" y="28"/>
                      <a:pt x="482" y="28"/>
                    </a:cubicBezTo>
                    <a:cubicBezTo>
                      <a:pt x="590" y="28"/>
                      <a:pt x="730" y="28"/>
                      <a:pt x="767" y="28"/>
                    </a:cubicBezTo>
                    <a:cubicBezTo>
                      <a:pt x="830" y="28"/>
                      <a:pt x="829" y="0"/>
                      <a:pt x="829" y="0"/>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Freeform 49"/>
              <p:cNvSpPr/>
              <p:nvPr/>
            </p:nvSpPr>
            <p:spPr bwMode="auto">
              <a:xfrm>
                <a:off x="4002807" y="5004183"/>
                <a:ext cx="1407792" cy="194129"/>
              </a:xfrm>
              <a:custGeom>
                <a:avLst/>
                <a:gdLst>
                  <a:gd name="T0" fmla="*/ 1745 w 1958"/>
                  <a:gd name="T1" fmla="*/ 0 h 270"/>
                  <a:gd name="T2" fmla="*/ 1138 w 1958"/>
                  <a:gd name="T3" fmla="*/ 0 h 270"/>
                  <a:gd name="T4" fmla="*/ 1133 w 1958"/>
                  <a:gd name="T5" fmla="*/ 0 h 270"/>
                  <a:gd name="T6" fmla="*/ 825 w 1958"/>
                  <a:gd name="T7" fmla="*/ 0 h 270"/>
                  <a:gd name="T8" fmla="*/ 821 w 1958"/>
                  <a:gd name="T9" fmla="*/ 0 h 270"/>
                  <a:gd name="T10" fmla="*/ 211 w 1958"/>
                  <a:gd name="T11" fmla="*/ 0 h 270"/>
                  <a:gd name="T12" fmla="*/ 0 w 1958"/>
                  <a:gd name="T13" fmla="*/ 270 h 270"/>
                  <a:gd name="T14" fmla="*/ 825 w 1958"/>
                  <a:gd name="T15" fmla="*/ 270 h 270"/>
                  <a:gd name="T16" fmla="*/ 1133 w 1958"/>
                  <a:gd name="T17" fmla="*/ 270 h 270"/>
                  <a:gd name="T18" fmla="*/ 1958 w 1958"/>
                  <a:gd name="T19" fmla="*/ 270 h 270"/>
                  <a:gd name="T20" fmla="*/ 1745 w 1958"/>
                  <a:gd name="T2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8" h="270">
                    <a:moveTo>
                      <a:pt x="1745" y="0"/>
                    </a:moveTo>
                    <a:lnTo>
                      <a:pt x="1138" y="0"/>
                    </a:lnTo>
                    <a:lnTo>
                      <a:pt x="1133" y="0"/>
                    </a:lnTo>
                    <a:lnTo>
                      <a:pt x="825" y="0"/>
                    </a:lnTo>
                    <a:lnTo>
                      <a:pt x="821" y="0"/>
                    </a:lnTo>
                    <a:lnTo>
                      <a:pt x="211" y="0"/>
                    </a:lnTo>
                    <a:lnTo>
                      <a:pt x="0" y="270"/>
                    </a:lnTo>
                    <a:lnTo>
                      <a:pt x="825" y="270"/>
                    </a:lnTo>
                    <a:lnTo>
                      <a:pt x="1133" y="270"/>
                    </a:lnTo>
                    <a:lnTo>
                      <a:pt x="1958" y="270"/>
                    </a:lnTo>
                    <a:lnTo>
                      <a:pt x="1745" y="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0" name="Freeform 5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8182651" y="2135427"/>
              <a:ext cx="261786" cy="252296"/>
            </a:xfrm>
            <a:custGeom>
              <a:avLst/>
              <a:gdLst>
                <a:gd name="T0" fmla="*/ 331 w 331"/>
                <a:gd name="T1" fmla="*/ 319 h 319"/>
                <a:gd name="T2" fmla="*/ 316 w 331"/>
                <a:gd name="T3" fmla="*/ 0 h 319"/>
                <a:gd name="T4" fmla="*/ 0 w 331"/>
                <a:gd name="T5" fmla="*/ 12 h 319"/>
                <a:gd name="T6" fmla="*/ 331 w 331"/>
                <a:gd name="T7" fmla="*/ 319 h 319"/>
              </a:gdLst>
              <a:ahLst/>
              <a:cxnLst>
                <a:cxn ang="0">
                  <a:pos x="T0" y="T1"/>
                </a:cxn>
                <a:cxn ang="0">
                  <a:pos x="T2" y="T3"/>
                </a:cxn>
                <a:cxn ang="0">
                  <a:pos x="T4" y="T5"/>
                </a:cxn>
                <a:cxn ang="0">
                  <a:pos x="T6" y="T7"/>
                </a:cxn>
              </a:cxnLst>
              <a:rect l="0" t="0" r="r" b="b"/>
              <a:pathLst>
                <a:path w="331" h="319">
                  <a:moveTo>
                    <a:pt x="331" y="319"/>
                  </a:moveTo>
                  <a:lnTo>
                    <a:pt x="316" y="0"/>
                  </a:lnTo>
                  <a:lnTo>
                    <a:pt x="0" y="12"/>
                  </a:lnTo>
                  <a:lnTo>
                    <a:pt x="331" y="319"/>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4" name="Group 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5815394" y="3241926"/>
              <a:ext cx="389695" cy="389696"/>
              <a:chOff x="5497307" y="3138235"/>
              <a:chExt cx="485687" cy="485688"/>
            </a:xfrm>
          </p:grpSpPr>
          <p:sp>
            <p:nvSpPr>
              <p:cNvPr id="29" name="Oval 52"/>
              <p:cNvSpPr>
                <a:spLocks noChangeArrowheads="1"/>
              </p:cNvSpPr>
              <p:nvPr/>
            </p:nvSpPr>
            <p:spPr bwMode="auto">
              <a:xfrm>
                <a:off x="5497307" y="3138235"/>
                <a:ext cx="485687" cy="48568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0" name="Oval 53"/>
              <p:cNvSpPr>
                <a:spLocks noChangeArrowheads="1"/>
              </p:cNvSpPr>
              <p:nvPr/>
            </p:nvSpPr>
            <p:spPr bwMode="auto">
              <a:xfrm>
                <a:off x="5520606" y="3161533"/>
                <a:ext cx="436402" cy="43729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1" name="Freeform 54"/>
              <p:cNvSpPr/>
              <p:nvPr/>
            </p:nvSpPr>
            <p:spPr bwMode="auto">
              <a:xfrm>
                <a:off x="5618824" y="3295038"/>
                <a:ext cx="257890" cy="152705"/>
              </a:xfrm>
              <a:custGeom>
                <a:avLst/>
                <a:gdLst>
                  <a:gd name="T0" fmla="*/ 134 w 172"/>
                  <a:gd name="T1" fmla="*/ 28 h 102"/>
                  <a:gd name="T2" fmla="*/ 132 w 172"/>
                  <a:gd name="T3" fmla="*/ 28 h 102"/>
                  <a:gd name="T4" fmla="*/ 86 w 172"/>
                  <a:gd name="T5" fmla="*/ 0 h 102"/>
                  <a:gd name="T6" fmla="*/ 39 w 172"/>
                  <a:gd name="T7" fmla="*/ 28 h 102"/>
                  <a:gd name="T8" fmla="*/ 37 w 172"/>
                  <a:gd name="T9" fmla="*/ 28 h 102"/>
                  <a:gd name="T10" fmla="*/ 0 w 172"/>
                  <a:gd name="T11" fmla="*/ 65 h 102"/>
                  <a:gd name="T12" fmla="*/ 37 w 172"/>
                  <a:gd name="T13" fmla="*/ 102 h 102"/>
                  <a:gd name="T14" fmla="*/ 72 w 172"/>
                  <a:gd name="T15" fmla="*/ 102 h 102"/>
                  <a:gd name="T16" fmla="*/ 72 w 172"/>
                  <a:gd name="T17" fmla="*/ 86 h 102"/>
                  <a:gd name="T18" fmla="*/ 43 w 172"/>
                  <a:gd name="T19" fmla="*/ 86 h 102"/>
                  <a:gd name="T20" fmla="*/ 86 w 172"/>
                  <a:gd name="T21" fmla="*/ 47 h 102"/>
                  <a:gd name="T22" fmla="*/ 130 w 172"/>
                  <a:gd name="T23" fmla="*/ 86 h 102"/>
                  <a:gd name="T24" fmla="*/ 96 w 172"/>
                  <a:gd name="T25" fmla="*/ 86 h 102"/>
                  <a:gd name="T26" fmla="*/ 96 w 172"/>
                  <a:gd name="T27" fmla="*/ 102 h 102"/>
                  <a:gd name="T28" fmla="*/ 134 w 172"/>
                  <a:gd name="T29" fmla="*/ 102 h 102"/>
                  <a:gd name="T30" fmla="*/ 172 w 172"/>
                  <a:gd name="T31" fmla="*/ 65 h 102"/>
                  <a:gd name="T32" fmla="*/ 134 w 172"/>
                  <a:gd name="T33" fmla="*/ 2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02">
                    <a:moveTo>
                      <a:pt x="134" y="28"/>
                    </a:moveTo>
                    <a:cubicBezTo>
                      <a:pt x="134" y="28"/>
                      <a:pt x="133" y="28"/>
                      <a:pt x="132" y="28"/>
                    </a:cubicBezTo>
                    <a:cubicBezTo>
                      <a:pt x="124" y="11"/>
                      <a:pt x="106" y="0"/>
                      <a:pt x="86" y="0"/>
                    </a:cubicBezTo>
                    <a:cubicBezTo>
                      <a:pt x="65" y="0"/>
                      <a:pt x="48" y="11"/>
                      <a:pt x="39" y="28"/>
                    </a:cubicBezTo>
                    <a:cubicBezTo>
                      <a:pt x="38" y="28"/>
                      <a:pt x="38" y="28"/>
                      <a:pt x="37" y="28"/>
                    </a:cubicBezTo>
                    <a:cubicBezTo>
                      <a:pt x="16" y="28"/>
                      <a:pt x="0" y="44"/>
                      <a:pt x="0" y="65"/>
                    </a:cubicBezTo>
                    <a:cubicBezTo>
                      <a:pt x="0" y="85"/>
                      <a:pt x="16" y="102"/>
                      <a:pt x="37" y="102"/>
                    </a:cubicBezTo>
                    <a:cubicBezTo>
                      <a:pt x="72" y="102"/>
                      <a:pt x="72" y="102"/>
                      <a:pt x="72" y="102"/>
                    </a:cubicBezTo>
                    <a:cubicBezTo>
                      <a:pt x="72" y="86"/>
                      <a:pt x="72" y="86"/>
                      <a:pt x="72" y="86"/>
                    </a:cubicBezTo>
                    <a:cubicBezTo>
                      <a:pt x="43" y="86"/>
                      <a:pt x="43" y="86"/>
                      <a:pt x="43" y="86"/>
                    </a:cubicBezTo>
                    <a:cubicBezTo>
                      <a:pt x="86" y="47"/>
                      <a:pt x="86" y="47"/>
                      <a:pt x="86" y="47"/>
                    </a:cubicBezTo>
                    <a:cubicBezTo>
                      <a:pt x="130" y="86"/>
                      <a:pt x="130" y="86"/>
                      <a:pt x="130" y="86"/>
                    </a:cubicBezTo>
                    <a:cubicBezTo>
                      <a:pt x="96" y="86"/>
                      <a:pt x="96" y="86"/>
                      <a:pt x="96" y="86"/>
                    </a:cubicBezTo>
                    <a:cubicBezTo>
                      <a:pt x="96" y="102"/>
                      <a:pt x="96" y="102"/>
                      <a:pt x="96" y="102"/>
                    </a:cubicBezTo>
                    <a:cubicBezTo>
                      <a:pt x="134" y="102"/>
                      <a:pt x="134" y="102"/>
                      <a:pt x="134" y="102"/>
                    </a:cubicBezTo>
                    <a:cubicBezTo>
                      <a:pt x="155" y="102"/>
                      <a:pt x="172" y="85"/>
                      <a:pt x="172" y="65"/>
                    </a:cubicBezTo>
                    <a:cubicBezTo>
                      <a:pt x="172" y="44"/>
                      <a:pt x="155" y="28"/>
                      <a:pt x="134" y="2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nvGrpSpPr>
            <p:cNvPr id="15" name="Group 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344575" y="3657505"/>
              <a:ext cx="626964" cy="629121"/>
              <a:chOff x="6156839" y="3656182"/>
              <a:chExt cx="781401" cy="784090"/>
            </a:xfrm>
          </p:grpSpPr>
          <p:sp>
            <p:nvSpPr>
              <p:cNvPr id="20" name="Oval 55"/>
              <p:cNvSpPr>
                <a:spLocks noChangeArrowheads="1"/>
              </p:cNvSpPr>
              <p:nvPr/>
            </p:nvSpPr>
            <p:spPr bwMode="auto">
              <a:xfrm>
                <a:off x="6156839" y="3656182"/>
                <a:ext cx="781401" cy="784090"/>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Oval 56"/>
              <p:cNvSpPr>
                <a:spLocks noChangeArrowheads="1"/>
              </p:cNvSpPr>
              <p:nvPr/>
            </p:nvSpPr>
            <p:spPr bwMode="auto">
              <a:xfrm>
                <a:off x="6194475" y="3696507"/>
                <a:ext cx="706129" cy="705233"/>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2" name="Group 31"/>
              <p:cNvGrpSpPr/>
              <p:nvPr/>
            </p:nvGrpSpPr>
            <p:grpSpPr>
              <a:xfrm>
                <a:off x="6362046" y="3830026"/>
                <a:ext cx="311844" cy="404143"/>
                <a:chOff x="6386337" y="3714908"/>
                <a:chExt cx="311844" cy="404143"/>
              </a:xfrm>
            </p:grpSpPr>
            <p:sp>
              <p:nvSpPr>
                <p:cNvPr id="23" name="Freeform 57"/>
                <p:cNvSpPr/>
                <p:nvPr/>
              </p:nvSpPr>
              <p:spPr bwMode="auto">
                <a:xfrm>
                  <a:off x="6394402" y="4072453"/>
                  <a:ext cx="60039" cy="46597"/>
                </a:xfrm>
                <a:custGeom>
                  <a:avLst/>
                  <a:gdLst>
                    <a:gd name="T0" fmla="*/ 16 w 28"/>
                    <a:gd name="T1" fmla="*/ 0 h 22"/>
                    <a:gd name="T2" fmla="*/ 13 w 28"/>
                    <a:gd name="T3" fmla="*/ 0 h 22"/>
                    <a:gd name="T4" fmla="*/ 0 w 28"/>
                    <a:gd name="T5" fmla="*/ 8 h 22"/>
                    <a:gd name="T6" fmla="*/ 0 w 28"/>
                    <a:gd name="T7" fmla="*/ 12 h 22"/>
                    <a:gd name="T8" fmla="*/ 13 w 28"/>
                    <a:gd name="T9" fmla="*/ 22 h 22"/>
                    <a:gd name="T10" fmla="*/ 16 w 28"/>
                    <a:gd name="T11" fmla="*/ 22 h 22"/>
                    <a:gd name="T12" fmla="*/ 28 w 28"/>
                    <a:gd name="T13" fmla="*/ 12 h 22"/>
                    <a:gd name="T14" fmla="*/ 28 w 28"/>
                    <a:gd name="T15" fmla="*/ 8 h 22"/>
                    <a:gd name="T16" fmla="*/ 16 w 28"/>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2">
                      <a:moveTo>
                        <a:pt x="16" y="0"/>
                      </a:moveTo>
                      <a:cubicBezTo>
                        <a:pt x="13" y="0"/>
                        <a:pt x="13" y="0"/>
                        <a:pt x="13" y="0"/>
                      </a:cubicBezTo>
                      <a:cubicBezTo>
                        <a:pt x="7" y="0"/>
                        <a:pt x="0" y="2"/>
                        <a:pt x="0" y="8"/>
                      </a:cubicBezTo>
                      <a:cubicBezTo>
                        <a:pt x="0" y="12"/>
                        <a:pt x="0" y="12"/>
                        <a:pt x="0" y="12"/>
                      </a:cubicBezTo>
                      <a:cubicBezTo>
                        <a:pt x="0" y="18"/>
                        <a:pt x="7" y="22"/>
                        <a:pt x="13" y="22"/>
                      </a:cubicBezTo>
                      <a:cubicBezTo>
                        <a:pt x="16" y="22"/>
                        <a:pt x="16" y="22"/>
                        <a:pt x="16" y="22"/>
                      </a:cubicBezTo>
                      <a:cubicBezTo>
                        <a:pt x="22" y="22"/>
                        <a:pt x="28" y="18"/>
                        <a:pt x="28" y="12"/>
                      </a:cubicBezTo>
                      <a:cubicBezTo>
                        <a:pt x="28" y="8"/>
                        <a:pt x="28" y="8"/>
                        <a:pt x="28" y="8"/>
                      </a:cubicBezTo>
                      <a:cubicBezTo>
                        <a:pt x="28" y="2"/>
                        <a:pt x="22" y="0"/>
                        <a:pt x="16"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Freeform 58"/>
                <p:cNvSpPr/>
                <p:nvPr/>
              </p:nvSpPr>
              <p:spPr bwMode="auto">
                <a:xfrm>
                  <a:off x="6458025" y="4017791"/>
                  <a:ext cx="55558" cy="101260"/>
                </a:xfrm>
                <a:custGeom>
                  <a:avLst/>
                  <a:gdLst>
                    <a:gd name="T0" fmla="*/ 14 w 26"/>
                    <a:gd name="T1" fmla="*/ 0 h 48"/>
                    <a:gd name="T2" fmla="*/ 10 w 26"/>
                    <a:gd name="T3" fmla="*/ 0 h 48"/>
                    <a:gd name="T4" fmla="*/ 0 w 26"/>
                    <a:gd name="T5" fmla="*/ 9 h 48"/>
                    <a:gd name="T6" fmla="*/ 0 w 26"/>
                    <a:gd name="T7" fmla="*/ 38 h 48"/>
                    <a:gd name="T8" fmla="*/ 10 w 26"/>
                    <a:gd name="T9" fmla="*/ 48 h 48"/>
                    <a:gd name="T10" fmla="*/ 14 w 26"/>
                    <a:gd name="T11" fmla="*/ 48 h 48"/>
                    <a:gd name="T12" fmla="*/ 26 w 26"/>
                    <a:gd name="T13" fmla="*/ 38 h 48"/>
                    <a:gd name="T14" fmla="*/ 26 w 26"/>
                    <a:gd name="T15" fmla="*/ 9 h 48"/>
                    <a:gd name="T16" fmla="*/ 14 w 2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14" y="0"/>
                      </a:moveTo>
                      <a:cubicBezTo>
                        <a:pt x="10" y="0"/>
                        <a:pt x="10" y="0"/>
                        <a:pt x="10" y="0"/>
                      </a:cubicBezTo>
                      <a:cubicBezTo>
                        <a:pt x="4" y="0"/>
                        <a:pt x="0" y="3"/>
                        <a:pt x="0" y="9"/>
                      </a:cubicBezTo>
                      <a:cubicBezTo>
                        <a:pt x="0" y="38"/>
                        <a:pt x="0" y="38"/>
                        <a:pt x="0" y="38"/>
                      </a:cubicBezTo>
                      <a:cubicBezTo>
                        <a:pt x="0" y="44"/>
                        <a:pt x="4" y="48"/>
                        <a:pt x="10" y="48"/>
                      </a:cubicBezTo>
                      <a:cubicBezTo>
                        <a:pt x="14" y="48"/>
                        <a:pt x="14" y="48"/>
                        <a:pt x="14" y="48"/>
                      </a:cubicBezTo>
                      <a:cubicBezTo>
                        <a:pt x="20" y="48"/>
                        <a:pt x="26" y="44"/>
                        <a:pt x="26" y="38"/>
                      </a:cubicBezTo>
                      <a:cubicBezTo>
                        <a:pt x="26" y="9"/>
                        <a:pt x="26" y="9"/>
                        <a:pt x="26" y="9"/>
                      </a:cubicBezTo>
                      <a:cubicBezTo>
                        <a:pt x="26" y="3"/>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5" name="Freeform 59"/>
                <p:cNvSpPr/>
                <p:nvPr/>
              </p:nvSpPr>
              <p:spPr bwMode="auto">
                <a:xfrm>
                  <a:off x="6524337" y="3971193"/>
                  <a:ext cx="50182" cy="147857"/>
                </a:xfrm>
                <a:custGeom>
                  <a:avLst/>
                  <a:gdLst>
                    <a:gd name="T0" fmla="*/ 14 w 24"/>
                    <a:gd name="T1" fmla="*/ 0 h 70"/>
                    <a:gd name="T2" fmla="*/ 11 w 24"/>
                    <a:gd name="T3" fmla="*/ 0 h 70"/>
                    <a:gd name="T4" fmla="*/ 0 w 24"/>
                    <a:gd name="T5" fmla="*/ 12 h 70"/>
                    <a:gd name="T6" fmla="*/ 0 w 24"/>
                    <a:gd name="T7" fmla="*/ 60 h 70"/>
                    <a:gd name="T8" fmla="*/ 11 w 24"/>
                    <a:gd name="T9" fmla="*/ 70 h 70"/>
                    <a:gd name="T10" fmla="*/ 14 w 24"/>
                    <a:gd name="T11" fmla="*/ 70 h 70"/>
                    <a:gd name="T12" fmla="*/ 24 w 24"/>
                    <a:gd name="T13" fmla="*/ 60 h 70"/>
                    <a:gd name="T14" fmla="*/ 24 w 24"/>
                    <a:gd name="T15" fmla="*/ 12 h 70"/>
                    <a:gd name="T16" fmla="*/ 14 w 24"/>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70">
                      <a:moveTo>
                        <a:pt x="14" y="0"/>
                      </a:moveTo>
                      <a:cubicBezTo>
                        <a:pt x="11" y="0"/>
                        <a:pt x="11" y="0"/>
                        <a:pt x="11" y="0"/>
                      </a:cubicBezTo>
                      <a:cubicBezTo>
                        <a:pt x="5" y="0"/>
                        <a:pt x="0" y="6"/>
                        <a:pt x="0" y="12"/>
                      </a:cubicBezTo>
                      <a:cubicBezTo>
                        <a:pt x="0" y="60"/>
                        <a:pt x="0" y="60"/>
                        <a:pt x="0" y="60"/>
                      </a:cubicBezTo>
                      <a:cubicBezTo>
                        <a:pt x="0" y="65"/>
                        <a:pt x="5" y="70"/>
                        <a:pt x="11" y="70"/>
                      </a:cubicBezTo>
                      <a:cubicBezTo>
                        <a:pt x="14" y="70"/>
                        <a:pt x="14" y="70"/>
                        <a:pt x="14" y="70"/>
                      </a:cubicBezTo>
                      <a:cubicBezTo>
                        <a:pt x="20" y="70"/>
                        <a:pt x="24" y="65"/>
                        <a:pt x="24" y="60"/>
                      </a:cubicBezTo>
                      <a:cubicBezTo>
                        <a:pt x="24" y="12"/>
                        <a:pt x="24" y="12"/>
                        <a:pt x="24" y="12"/>
                      </a:cubicBezTo>
                      <a:cubicBezTo>
                        <a:pt x="24" y="6"/>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Freeform 60"/>
                <p:cNvSpPr/>
                <p:nvPr/>
              </p:nvSpPr>
              <p:spPr bwMode="auto">
                <a:xfrm>
                  <a:off x="6583480" y="3920115"/>
                  <a:ext cx="51078" cy="198935"/>
                </a:xfrm>
                <a:custGeom>
                  <a:avLst/>
                  <a:gdLst>
                    <a:gd name="T0" fmla="*/ 24 w 24"/>
                    <a:gd name="T1" fmla="*/ 11 h 94"/>
                    <a:gd name="T2" fmla="*/ 13 w 24"/>
                    <a:gd name="T3" fmla="*/ 0 h 94"/>
                    <a:gd name="T4" fmla="*/ 11 w 24"/>
                    <a:gd name="T5" fmla="*/ 0 h 94"/>
                    <a:gd name="T6" fmla="*/ 0 w 24"/>
                    <a:gd name="T7" fmla="*/ 11 h 94"/>
                    <a:gd name="T8" fmla="*/ 0 w 24"/>
                    <a:gd name="T9" fmla="*/ 83 h 94"/>
                    <a:gd name="T10" fmla="*/ 11 w 24"/>
                    <a:gd name="T11" fmla="*/ 94 h 94"/>
                    <a:gd name="T12" fmla="*/ 13 w 24"/>
                    <a:gd name="T13" fmla="*/ 94 h 94"/>
                    <a:gd name="T14" fmla="*/ 24 w 24"/>
                    <a:gd name="T15" fmla="*/ 83 h 94"/>
                    <a:gd name="T16" fmla="*/ 24 w 24"/>
                    <a:gd name="T1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94">
                      <a:moveTo>
                        <a:pt x="24" y="11"/>
                      </a:moveTo>
                      <a:cubicBezTo>
                        <a:pt x="24" y="5"/>
                        <a:pt x="19" y="0"/>
                        <a:pt x="13" y="0"/>
                      </a:cubicBezTo>
                      <a:cubicBezTo>
                        <a:pt x="11" y="0"/>
                        <a:pt x="11" y="0"/>
                        <a:pt x="11" y="0"/>
                      </a:cubicBezTo>
                      <a:cubicBezTo>
                        <a:pt x="5" y="0"/>
                        <a:pt x="0" y="5"/>
                        <a:pt x="0" y="11"/>
                      </a:cubicBezTo>
                      <a:cubicBezTo>
                        <a:pt x="0" y="83"/>
                        <a:pt x="0" y="83"/>
                        <a:pt x="0" y="83"/>
                      </a:cubicBezTo>
                      <a:cubicBezTo>
                        <a:pt x="0" y="89"/>
                        <a:pt x="5" y="94"/>
                        <a:pt x="11" y="94"/>
                      </a:cubicBezTo>
                      <a:cubicBezTo>
                        <a:pt x="13" y="94"/>
                        <a:pt x="13" y="94"/>
                        <a:pt x="13" y="94"/>
                      </a:cubicBezTo>
                      <a:cubicBezTo>
                        <a:pt x="19" y="94"/>
                        <a:pt x="24" y="89"/>
                        <a:pt x="24" y="83"/>
                      </a:cubicBezTo>
                      <a:lnTo>
                        <a:pt x="24" y="11"/>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7" name="Freeform 61"/>
                <p:cNvSpPr/>
                <p:nvPr/>
              </p:nvSpPr>
              <p:spPr bwMode="auto">
                <a:xfrm>
                  <a:off x="6647103" y="3865453"/>
                  <a:ext cx="51078" cy="253597"/>
                </a:xfrm>
                <a:custGeom>
                  <a:avLst/>
                  <a:gdLst>
                    <a:gd name="T0" fmla="*/ 13 w 24"/>
                    <a:gd name="T1" fmla="*/ 0 h 120"/>
                    <a:gd name="T2" fmla="*/ 11 w 24"/>
                    <a:gd name="T3" fmla="*/ 0 h 120"/>
                    <a:gd name="T4" fmla="*/ 0 w 24"/>
                    <a:gd name="T5" fmla="*/ 12 h 120"/>
                    <a:gd name="T6" fmla="*/ 0 w 24"/>
                    <a:gd name="T7" fmla="*/ 109 h 120"/>
                    <a:gd name="T8" fmla="*/ 11 w 24"/>
                    <a:gd name="T9" fmla="*/ 120 h 120"/>
                    <a:gd name="T10" fmla="*/ 13 w 24"/>
                    <a:gd name="T11" fmla="*/ 120 h 120"/>
                    <a:gd name="T12" fmla="*/ 24 w 24"/>
                    <a:gd name="T13" fmla="*/ 109 h 120"/>
                    <a:gd name="T14" fmla="*/ 24 w 24"/>
                    <a:gd name="T15" fmla="*/ 12 h 120"/>
                    <a:gd name="T16" fmla="*/ 13 w 24"/>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20">
                      <a:moveTo>
                        <a:pt x="13" y="0"/>
                      </a:moveTo>
                      <a:cubicBezTo>
                        <a:pt x="11" y="0"/>
                        <a:pt x="11" y="0"/>
                        <a:pt x="11" y="0"/>
                      </a:cubicBezTo>
                      <a:cubicBezTo>
                        <a:pt x="5" y="0"/>
                        <a:pt x="0" y="6"/>
                        <a:pt x="0" y="12"/>
                      </a:cubicBezTo>
                      <a:cubicBezTo>
                        <a:pt x="0" y="109"/>
                        <a:pt x="0" y="109"/>
                        <a:pt x="0" y="109"/>
                      </a:cubicBezTo>
                      <a:cubicBezTo>
                        <a:pt x="0" y="115"/>
                        <a:pt x="5" y="120"/>
                        <a:pt x="11" y="120"/>
                      </a:cubicBezTo>
                      <a:cubicBezTo>
                        <a:pt x="13" y="120"/>
                        <a:pt x="13" y="120"/>
                        <a:pt x="13" y="120"/>
                      </a:cubicBezTo>
                      <a:cubicBezTo>
                        <a:pt x="19" y="120"/>
                        <a:pt x="24" y="115"/>
                        <a:pt x="24" y="109"/>
                      </a:cubicBezTo>
                      <a:cubicBezTo>
                        <a:pt x="24" y="12"/>
                        <a:pt x="24" y="12"/>
                        <a:pt x="24" y="12"/>
                      </a:cubicBezTo>
                      <a:cubicBezTo>
                        <a:pt x="24" y="6"/>
                        <a:pt x="19" y="0"/>
                        <a:pt x="13"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8" name="Freeform 62"/>
                <p:cNvSpPr/>
                <p:nvPr/>
              </p:nvSpPr>
              <p:spPr bwMode="auto">
                <a:xfrm>
                  <a:off x="6386337" y="3714908"/>
                  <a:ext cx="311844" cy="273311"/>
                </a:xfrm>
                <a:custGeom>
                  <a:avLst/>
                  <a:gdLst>
                    <a:gd name="T0" fmla="*/ 146 w 147"/>
                    <a:gd name="T1" fmla="*/ 6 h 129"/>
                    <a:gd name="T2" fmla="*/ 135 w 147"/>
                    <a:gd name="T3" fmla="*/ 2 h 129"/>
                    <a:gd name="T4" fmla="*/ 98 w 147"/>
                    <a:gd name="T5" fmla="*/ 16 h 129"/>
                    <a:gd name="T6" fmla="*/ 93 w 147"/>
                    <a:gd name="T7" fmla="*/ 27 h 129"/>
                    <a:gd name="T8" fmla="*/ 101 w 147"/>
                    <a:gd name="T9" fmla="*/ 33 h 129"/>
                    <a:gd name="T10" fmla="*/ 104 w 147"/>
                    <a:gd name="T11" fmla="*/ 32 h 129"/>
                    <a:gd name="T12" fmla="*/ 118 w 147"/>
                    <a:gd name="T13" fmla="*/ 27 h 129"/>
                    <a:gd name="T14" fmla="*/ 7 w 147"/>
                    <a:gd name="T15" fmla="*/ 112 h 129"/>
                    <a:gd name="T16" fmla="*/ 2 w 147"/>
                    <a:gd name="T17" fmla="*/ 123 h 129"/>
                    <a:gd name="T18" fmla="*/ 10 w 147"/>
                    <a:gd name="T19" fmla="*/ 129 h 129"/>
                    <a:gd name="T20" fmla="*/ 13 w 147"/>
                    <a:gd name="T21" fmla="*/ 128 h 129"/>
                    <a:gd name="T22" fmla="*/ 128 w 147"/>
                    <a:gd name="T23" fmla="*/ 43 h 129"/>
                    <a:gd name="T24" fmla="*/ 128 w 147"/>
                    <a:gd name="T25" fmla="*/ 51 h 129"/>
                    <a:gd name="T26" fmla="*/ 137 w 147"/>
                    <a:gd name="T27" fmla="*/ 60 h 129"/>
                    <a:gd name="T28" fmla="*/ 147 w 147"/>
                    <a:gd name="T29" fmla="*/ 51 h 129"/>
                    <a:gd name="T30" fmla="*/ 147 w 147"/>
                    <a:gd name="T31" fmla="*/ 11 h 129"/>
                    <a:gd name="T32" fmla="*/ 147 w 147"/>
                    <a:gd name="T33" fmla="*/ 11 h 129"/>
                    <a:gd name="T34" fmla="*/ 146 w 147"/>
                    <a:gd name="T35" fmla="*/ 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29">
                      <a:moveTo>
                        <a:pt x="146" y="6"/>
                      </a:moveTo>
                      <a:cubicBezTo>
                        <a:pt x="144" y="2"/>
                        <a:pt x="139" y="0"/>
                        <a:pt x="135" y="2"/>
                      </a:cubicBezTo>
                      <a:cubicBezTo>
                        <a:pt x="98" y="16"/>
                        <a:pt x="98" y="16"/>
                        <a:pt x="98" y="16"/>
                      </a:cubicBezTo>
                      <a:cubicBezTo>
                        <a:pt x="93" y="18"/>
                        <a:pt x="91" y="23"/>
                        <a:pt x="93" y="27"/>
                      </a:cubicBezTo>
                      <a:cubicBezTo>
                        <a:pt x="94" y="31"/>
                        <a:pt x="97" y="33"/>
                        <a:pt x="101" y="33"/>
                      </a:cubicBezTo>
                      <a:cubicBezTo>
                        <a:pt x="102" y="33"/>
                        <a:pt x="103" y="32"/>
                        <a:pt x="104" y="32"/>
                      </a:cubicBezTo>
                      <a:cubicBezTo>
                        <a:pt x="118" y="27"/>
                        <a:pt x="118" y="27"/>
                        <a:pt x="118" y="27"/>
                      </a:cubicBezTo>
                      <a:cubicBezTo>
                        <a:pt x="75" y="87"/>
                        <a:pt x="7" y="112"/>
                        <a:pt x="7" y="112"/>
                      </a:cubicBezTo>
                      <a:cubicBezTo>
                        <a:pt x="2" y="114"/>
                        <a:pt x="0" y="119"/>
                        <a:pt x="2" y="123"/>
                      </a:cubicBezTo>
                      <a:cubicBezTo>
                        <a:pt x="3" y="127"/>
                        <a:pt x="6" y="129"/>
                        <a:pt x="10" y="129"/>
                      </a:cubicBezTo>
                      <a:cubicBezTo>
                        <a:pt x="10" y="129"/>
                        <a:pt x="12" y="129"/>
                        <a:pt x="13" y="128"/>
                      </a:cubicBezTo>
                      <a:cubicBezTo>
                        <a:pt x="16" y="127"/>
                        <a:pt x="80" y="103"/>
                        <a:pt x="128" y="43"/>
                      </a:cubicBezTo>
                      <a:cubicBezTo>
                        <a:pt x="128" y="51"/>
                        <a:pt x="128" y="51"/>
                        <a:pt x="128" y="51"/>
                      </a:cubicBezTo>
                      <a:cubicBezTo>
                        <a:pt x="128" y="56"/>
                        <a:pt x="133" y="60"/>
                        <a:pt x="137" y="60"/>
                      </a:cubicBezTo>
                      <a:cubicBezTo>
                        <a:pt x="142" y="60"/>
                        <a:pt x="147" y="56"/>
                        <a:pt x="147" y="51"/>
                      </a:cubicBezTo>
                      <a:cubicBezTo>
                        <a:pt x="147" y="11"/>
                        <a:pt x="147" y="11"/>
                        <a:pt x="147" y="11"/>
                      </a:cubicBezTo>
                      <a:cubicBezTo>
                        <a:pt x="147" y="11"/>
                        <a:pt x="147" y="11"/>
                        <a:pt x="147" y="11"/>
                      </a:cubicBezTo>
                      <a:cubicBezTo>
                        <a:pt x="147" y="9"/>
                        <a:pt x="147" y="8"/>
                        <a:pt x="146" y="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grpSp>
          <p:nvGrpSpPr>
            <p:cNvPr id="16" name="Group 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976572" y="2515740"/>
              <a:ext cx="1093592" cy="1093592"/>
              <a:chOff x="6944513" y="2233171"/>
              <a:chExt cx="1362972" cy="1362972"/>
            </a:xfrm>
          </p:grpSpPr>
          <p:sp>
            <p:nvSpPr>
              <p:cNvPr id="17" name="Oval 63"/>
              <p:cNvSpPr>
                <a:spLocks noChangeArrowheads="1"/>
              </p:cNvSpPr>
              <p:nvPr/>
            </p:nvSpPr>
            <p:spPr bwMode="auto">
              <a:xfrm>
                <a:off x="6944513" y="2233171"/>
                <a:ext cx="1362972" cy="1362972"/>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Oval 64"/>
              <p:cNvSpPr>
                <a:spLocks noChangeArrowheads="1"/>
              </p:cNvSpPr>
              <p:nvPr/>
            </p:nvSpPr>
            <p:spPr bwMode="auto">
              <a:xfrm>
                <a:off x="7012616" y="2301275"/>
                <a:ext cx="1229452" cy="1229453"/>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Freeform 155"/>
              <p:cNvSpPr>
                <a:spLocks noEditPoints="1"/>
              </p:cNvSpPr>
              <p:nvPr/>
            </p:nvSpPr>
            <p:spPr bwMode="auto">
              <a:xfrm>
                <a:off x="7416504" y="2682179"/>
                <a:ext cx="418990" cy="464955"/>
              </a:xfrm>
              <a:custGeom>
                <a:avLst/>
                <a:gdLst>
                  <a:gd name="T0" fmla="*/ 288 w 300"/>
                  <a:gd name="T1" fmla="*/ 12 h 367"/>
                  <a:gd name="T2" fmla="*/ 259 w 300"/>
                  <a:gd name="T3" fmla="*/ 0 h 367"/>
                  <a:gd name="T4" fmla="*/ 42 w 300"/>
                  <a:gd name="T5" fmla="*/ 0 h 367"/>
                  <a:gd name="T6" fmla="*/ 12 w 300"/>
                  <a:gd name="T7" fmla="*/ 12 h 367"/>
                  <a:gd name="T8" fmla="*/ 0 w 300"/>
                  <a:gd name="T9" fmla="*/ 42 h 367"/>
                  <a:gd name="T10" fmla="*/ 0 w 300"/>
                  <a:gd name="T11" fmla="*/ 325 h 367"/>
                  <a:gd name="T12" fmla="*/ 12 w 300"/>
                  <a:gd name="T13" fmla="*/ 355 h 367"/>
                  <a:gd name="T14" fmla="*/ 42 w 300"/>
                  <a:gd name="T15" fmla="*/ 367 h 367"/>
                  <a:gd name="T16" fmla="*/ 259 w 300"/>
                  <a:gd name="T17" fmla="*/ 367 h 367"/>
                  <a:gd name="T18" fmla="*/ 288 w 300"/>
                  <a:gd name="T19" fmla="*/ 355 h 367"/>
                  <a:gd name="T20" fmla="*/ 300 w 300"/>
                  <a:gd name="T21" fmla="*/ 325 h 367"/>
                  <a:gd name="T22" fmla="*/ 300 w 300"/>
                  <a:gd name="T23" fmla="*/ 42 h 367"/>
                  <a:gd name="T24" fmla="*/ 288 w 300"/>
                  <a:gd name="T25" fmla="*/ 12 h 367"/>
                  <a:gd name="T26" fmla="*/ 162 w 300"/>
                  <a:gd name="T27" fmla="*/ 345 h 367"/>
                  <a:gd name="T28" fmla="*/ 150 w 300"/>
                  <a:gd name="T29" fmla="*/ 350 h 367"/>
                  <a:gd name="T30" fmla="*/ 138 w 300"/>
                  <a:gd name="T31" fmla="*/ 345 h 367"/>
                  <a:gd name="T32" fmla="*/ 133 w 300"/>
                  <a:gd name="T33" fmla="*/ 334 h 367"/>
                  <a:gd name="T34" fmla="*/ 138 w 300"/>
                  <a:gd name="T35" fmla="*/ 322 h 367"/>
                  <a:gd name="T36" fmla="*/ 150 w 300"/>
                  <a:gd name="T37" fmla="*/ 317 h 367"/>
                  <a:gd name="T38" fmla="*/ 162 w 300"/>
                  <a:gd name="T39" fmla="*/ 322 h 367"/>
                  <a:gd name="T40" fmla="*/ 167 w 300"/>
                  <a:gd name="T41" fmla="*/ 334 h 367"/>
                  <a:gd name="T42" fmla="*/ 162 w 300"/>
                  <a:gd name="T43" fmla="*/ 345 h 367"/>
                  <a:gd name="T44" fmla="*/ 267 w 300"/>
                  <a:gd name="T45" fmla="*/ 292 h 367"/>
                  <a:gd name="T46" fmla="*/ 265 w 300"/>
                  <a:gd name="T47" fmla="*/ 298 h 367"/>
                  <a:gd name="T48" fmla="*/ 259 w 300"/>
                  <a:gd name="T49" fmla="*/ 300 h 367"/>
                  <a:gd name="T50" fmla="*/ 42 w 300"/>
                  <a:gd name="T51" fmla="*/ 300 h 367"/>
                  <a:gd name="T52" fmla="*/ 36 w 300"/>
                  <a:gd name="T53" fmla="*/ 298 h 367"/>
                  <a:gd name="T54" fmla="*/ 33 w 300"/>
                  <a:gd name="T55" fmla="*/ 292 h 367"/>
                  <a:gd name="T56" fmla="*/ 33 w 300"/>
                  <a:gd name="T57" fmla="*/ 42 h 367"/>
                  <a:gd name="T58" fmla="*/ 36 w 300"/>
                  <a:gd name="T59" fmla="*/ 36 h 367"/>
                  <a:gd name="T60" fmla="*/ 42 w 300"/>
                  <a:gd name="T61" fmla="*/ 33 h 367"/>
                  <a:gd name="T62" fmla="*/ 259 w 300"/>
                  <a:gd name="T63" fmla="*/ 33 h 367"/>
                  <a:gd name="T64" fmla="*/ 265 w 300"/>
                  <a:gd name="T65" fmla="*/ 36 h 367"/>
                  <a:gd name="T66" fmla="*/ 267 w 300"/>
                  <a:gd name="T67" fmla="*/ 42 h 367"/>
                  <a:gd name="T68" fmla="*/ 267 w 300"/>
                  <a:gd name="T69" fmla="*/ 292 h 367"/>
                  <a:gd name="T70" fmla="*/ 267 w 300"/>
                  <a:gd name="T71" fmla="*/ 292 h 367"/>
                  <a:gd name="T72" fmla="*/ 267 w 300"/>
                  <a:gd name="T73" fmla="*/ 292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0" h="367">
                    <a:moveTo>
                      <a:pt x="288" y="12"/>
                    </a:moveTo>
                    <a:cubicBezTo>
                      <a:pt x="280" y="4"/>
                      <a:pt x="270" y="0"/>
                      <a:pt x="2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259" y="367"/>
                      <a:pt x="259" y="367"/>
                      <a:pt x="259" y="367"/>
                    </a:cubicBezTo>
                    <a:cubicBezTo>
                      <a:pt x="270" y="367"/>
                      <a:pt x="280" y="363"/>
                      <a:pt x="288" y="355"/>
                    </a:cubicBezTo>
                    <a:cubicBezTo>
                      <a:pt x="296" y="347"/>
                      <a:pt x="300" y="337"/>
                      <a:pt x="300" y="325"/>
                    </a:cubicBezTo>
                    <a:cubicBezTo>
                      <a:pt x="300" y="42"/>
                      <a:pt x="300" y="42"/>
                      <a:pt x="300" y="42"/>
                    </a:cubicBezTo>
                    <a:cubicBezTo>
                      <a:pt x="300" y="30"/>
                      <a:pt x="296" y="20"/>
                      <a:pt x="288" y="12"/>
                    </a:cubicBezTo>
                    <a:close/>
                    <a:moveTo>
                      <a:pt x="162" y="345"/>
                    </a:moveTo>
                    <a:cubicBezTo>
                      <a:pt x="159" y="349"/>
                      <a:pt x="155" y="350"/>
                      <a:pt x="150" y="350"/>
                    </a:cubicBezTo>
                    <a:cubicBezTo>
                      <a:pt x="146" y="350"/>
                      <a:pt x="142" y="349"/>
                      <a:pt x="138" y="345"/>
                    </a:cubicBezTo>
                    <a:cubicBezTo>
                      <a:pt x="135" y="342"/>
                      <a:pt x="133" y="338"/>
                      <a:pt x="133" y="334"/>
                    </a:cubicBezTo>
                    <a:cubicBezTo>
                      <a:pt x="133" y="329"/>
                      <a:pt x="135" y="325"/>
                      <a:pt x="138" y="322"/>
                    </a:cubicBezTo>
                    <a:cubicBezTo>
                      <a:pt x="142" y="319"/>
                      <a:pt x="146" y="317"/>
                      <a:pt x="150" y="317"/>
                    </a:cubicBezTo>
                    <a:cubicBezTo>
                      <a:pt x="155" y="317"/>
                      <a:pt x="159" y="319"/>
                      <a:pt x="162" y="322"/>
                    </a:cubicBezTo>
                    <a:cubicBezTo>
                      <a:pt x="165" y="325"/>
                      <a:pt x="167" y="329"/>
                      <a:pt x="167" y="334"/>
                    </a:cubicBezTo>
                    <a:cubicBezTo>
                      <a:pt x="167" y="338"/>
                      <a:pt x="165" y="342"/>
                      <a:pt x="162" y="345"/>
                    </a:cubicBezTo>
                    <a:close/>
                    <a:moveTo>
                      <a:pt x="267" y="292"/>
                    </a:moveTo>
                    <a:cubicBezTo>
                      <a:pt x="267" y="294"/>
                      <a:pt x="266" y="296"/>
                      <a:pt x="265" y="298"/>
                    </a:cubicBezTo>
                    <a:cubicBezTo>
                      <a:pt x="263" y="300"/>
                      <a:pt x="261" y="300"/>
                      <a:pt x="259" y="300"/>
                    </a:cubicBezTo>
                    <a:cubicBezTo>
                      <a:pt x="42" y="300"/>
                      <a:pt x="42" y="300"/>
                      <a:pt x="42" y="300"/>
                    </a:cubicBezTo>
                    <a:cubicBezTo>
                      <a:pt x="39" y="300"/>
                      <a:pt x="38" y="300"/>
                      <a:pt x="36" y="298"/>
                    </a:cubicBezTo>
                    <a:cubicBezTo>
                      <a:pt x="34" y="296"/>
                      <a:pt x="33" y="294"/>
                      <a:pt x="33" y="292"/>
                    </a:cubicBezTo>
                    <a:cubicBezTo>
                      <a:pt x="33" y="42"/>
                      <a:pt x="33" y="42"/>
                      <a:pt x="33" y="42"/>
                    </a:cubicBezTo>
                    <a:cubicBezTo>
                      <a:pt x="33" y="39"/>
                      <a:pt x="34" y="37"/>
                      <a:pt x="36" y="36"/>
                    </a:cubicBezTo>
                    <a:cubicBezTo>
                      <a:pt x="38" y="34"/>
                      <a:pt x="39" y="33"/>
                      <a:pt x="42" y="33"/>
                    </a:cubicBezTo>
                    <a:cubicBezTo>
                      <a:pt x="259" y="33"/>
                      <a:pt x="259" y="33"/>
                      <a:pt x="259" y="33"/>
                    </a:cubicBezTo>
                    <a:cubicBezTo>
                      <a:pt x="261" y="33"/>
                      <a:pt x="263" y="34"/>
                      <a:pt x="265" y="36"/>
                    </a:cubicBezTo>
                    <a:cubicBezTo>
                      <a:pt x="266" y="37"/>
                      <a:pt x="267" y="39"/>
                      <a:pt x="267" y="42"/>
                    </a:cubicBezTo>
                    <a:lnTo>
                      <a:pt x="267" y="292"/>
                    </a:lnTo>
                    <a:close/>
                    <a:moveTo>
                      <a:pt x="267" y="292"/>
                    </a:moveTo>
                    <a:cubicBezTo>
                      <a:pt x="267" y="292"/>
                      <a:pt x="267" y="292"/>
                      <a:pt x="267" y="292"/>
                    </a:cubicBezTo>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sp>
        <p:nvSpPr>
          <p:cNvPr id="40" name="文本框 39"/>
          <p:cNvSpPr txBox="1"/>
          <p:nvPr/>
        </p:nvSpPr>
        <p:spPr>
          <a:xfrm>
            <a:off x="8195945" y="1019810"/>
            <a:ext cx="3304540" cy="230695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（四）熔断器（FU）</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熔断器一般由熔体座和熔体等部分组成。熔断器是串联在被保护电路中的，当电路电流超过一定值时，熔体因发热而熔断，使电路被切断，从而起到保护作用。</a:t>
            </a:r>
            <a:endPar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3" name="文本框 42"/>
          <p:cNvSpPr txBox="1"/>
          <p:nvPr/>
        </p:nvSpPr>
        <p:spPr>
          <a:xfrm>
            <a:off x="8103870" y="3669665"/>
            <a:ext cx="3565525"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（三）热继电器（FR）</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保险丝（熔断器）是作短路保护的，不能作过载保护，这是因为有时电动机的过载电流虽大于额定电流，但熔丝还不至于烧断。</a:t>
            </a:r>
            <a:endPar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6" name="文本框 45"/>
          <p:cNvSpPr txBox="1"/>
          <p:nvPr/>
        </p:nvSpPr>
        <p:spPr>
          <a:xfrm>
            <a:off x="795020" y="3841750"/>
            <a:ext cx="2458085" cy="203009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（一）按钮（SB）</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按钮是一种结构简单、操作方便的手动开关，额定电流较小，多用于接通或断开接触器的吸引线圈。</a:t>
            </a:r>
            <a:endPar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9" name="文本框 48"/>
          <p:cNvSpPr txBox="1"/>
          <p:nvPr/>
        </p:nvSpPr>
        <p:spPr>
          <a:xfrm>
            <a:off x="3253740" y="2024380"/>
            <a:ext cx="3165475" cy="1476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（二）接触器（KM）</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接触器是一种利用电磁力使其触点动作的自动开关，可用来频繁地接通或切断控制电路和主电路。</a:t>
            </a:r>
            <a:endParaRPr kumimoji="0" lang="zh-CN" altLang="en-US" sz="1800" b="0"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60350"/>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二、常用低压电器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任意多边形 2"/>
          <p:cNvSpPr/>
          <p:nvPr>
            <p:custDataLst>
              <p:tags r:id="rId1"/>
            </p:custDataLst>
          </p:nvPr>
        </p:nvSpPr>
        <p:spPr>
          <a:xfrm>
            <a:off x="6223390" y="2169884"/>
            <a:ext cx="596280" cy="1192559"/>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DEAB8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4" name="椭圆 3"/>
          <p:cNvSpPr/>
          <p:nvPr>
            <p:custDataLst>
              <p:tags r:id="rId2"/>
            </p:custDataLst>
          </p:nvPr>
        </p:nvSpPr>
        <p:spPr>
          <a:xfrm>
            <a:off x="6160193" y="2004111"/>
            <a:ext cx="126390" cy="519351"/>
          </a:xfrm>
          <a:prstGeom prst="ellipse">
            <a:avLst/>
          </a:prstGeom>
          <a:solidFill>
            <a:srgbClr val="DEAB81"/>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11" name="椭圆 10"/>
          <p:cNvSpPr/>
          <p:nvPr>
            <p:custDataLst>
              <p:tags r:id="rId3"/>
            </p:custDataLst>
          </p:nvPr>
        </p:nvSpPr>
        <p:spPr>
          <a:xfrm>
            <a:off x="6160193" y="3008866"/>
            <a:ext cx="126390" cy="519351"/>
          </a:xfrm>
          <a:prstGeom prst="ellipse">
            <a:avLst/>
          </a:prstGeom>
          <a:solidFill>
            <a:srgbClr val="869ACD"/>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39" name="椭圆 38"/>
          <p:cNvSpPr/>
          <p:nvPr>
            <p:custDataLst>
              <p:tags r:id="rId4"/>
            </p:custDataLst>
          </p:nvPr>
        </p:nvSpPr>
        <p:spPr>
          <a:xfrm>
            <a:off x="5913319" y="2437657"/>
            <a:ext cx="657012" cy="657012"/>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b="1" kern="0" dirty="0">
                <a:solidFill>
                  <a:srgbClr val="DEAB81"/>
                </a:solidFill>
                <a:sym typeface="Arial" panose="020B0604020202020204" pitchFamily="34" charset="0"/>
              </a:rPr>
              <a:t>0</a:t>
            </a:r>
            <a:r>
              <a:rPr lang="en-US" sz="2400" b="1" kern="0" dirty="0">
                <a:solidFill>
                  <a:srgbClr val="DEAB81"/>
                </a:solidFill>
                <a:sym typeface="Arial" panose="020B0604020202020204" pitchFamily="34" charset="0"/>
              </a:rPr>
              <a:t>5</a:t>
            </a:r>
            <a:endParaRPr lang="en-US" sz="2400" b="1" kern="0" dirty="0">
              <a:solidFill>
                <a:srgbClr val="DEAB81"/>
              </a:solidFill>
              <a:sym typeface="Arial" panose="020B0604020202020204" pitchFamily="34" charset="0"/>
            </a:endParaRPr>
          </a:p>
        </p:txBody>
      </p:sp>
      <p:sp>
        <p:nvSpPr>
          <p:cNvPr id="12" name="椭圆 11"/>
          <p:cNvSpPr/>
          <p:nvPr>
            <p:custDataLst>
              <p:tags r:id="rId5"/>
            </p:custDataLst>
          </p:nvPr>
        </p:nvSpPr>
        <p:spPr>
          <a:xfrm>
            <a:off x="6160193" y="4013710"/>
            <a:ext cx="126390" cy="519351"/>
          </a:xfrm>
          <a:prstGeom prst="ellipse">
            <a:avLst/>
          </a:prstGeom>
          <a:solidFill>
            <a:srgbClr val="D26078"/>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45" name="任意多边形 44"/>
          <p:cNvSpPr/>
          <p:nvPr>
            <p:custDataLst>
              <p:tags r:id="rId6"/>
            </p:custDataLst>
          </p:nvPr>
        </p:nvSpPr>
        <p:spPr>
          <a:xfrm>
            <a:off x="6223390" y="4176809"/>
            <a:ext cx="596280" cy="1192559"/>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D26078"/>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47" name="椭圆 46"/>
          <p:cNvSpPr/>
          <p:nvPr>
            <p:custDataLst>
              <p:tags r:id="rId7"/>
            </p:custDataLst>
          </p:nvPr>
        </p:nvSpPr>
        <p:spPr>
          <a:xfrm>
            <a:off x="6160193" y="5015791"/>
            <a:ext cx="126390" cy="519351"/>
          </a:xfrm>
          <a:prstGeom prst="ellipse">
            <a:avLst/>
          </a:prstGeom>
          <a:solidFill>
            <a:srgbClr val="DEAB81"/>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41" name="任意多边形 40"/>
          <p:cNvSpPr/>
          <p:nvPr>
            <p:custDataLst>
              <p:tags r:id="rId8"/>
            </p:custDataLst>
          </p:nvPr>
        </p:nvSpPr>
        <p:spPr>
          <a:xfrm flipH="1">
            <a:off x="5627601" y="3174726"/>
            <a:ext cx="596280" cy="1192559"/>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869ACD"/>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66" name="椭圆 65"/>
          <p:cNvSpPr/>
          <p:nvPr>
            <p:custDataLst>
              <p:tags r:id="rId9"/>
            </p:custDataLst>
          </p:nvPr>
        </p:nvSpPr>
        <p:spPr>
          <a:xfrm flipH="1">
            <a:off x="5876940" y="3442500"/>
            <a:ext cx="657012" cy="657012"/>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b="1" kern="0" dirty="0">
                <a:solidFill>
                  <a:srgbClr val="869ACD"/>
                </a:solidFill>
                <a:sym typeface="Arial" panose="020B0604020202020204" pitchFamily="34" charset="0"/>
              </a:rPr>
              <a:t>06</a:t>
            </a:r>
            <a:endParaRPr lang="zh-CN" altLang="en-US" sz="2400" b="1" kern="0" dirty="0">
              <a:solidFill>
                <a:srgbClr val="869ACD"/>
              </a:solidFill>
              <a:sym typeface="Arial" panose="020B0604020202020204" pitchFamily="34" charset="0"/>
            </a:endParaRPr>
          </a:p>
        </p:txBody>
      </p:sp>
      <p:sp>
        <p:nvSpPr>
          <p:cNvPr id="67" name="椭圆 66"/>
          <p:cNvSpPr/>
          <p:nvPr>
            <p:custDataLst>
              <p:tags r:id="rId10"/>
            </p:custDataLst>
          </p:nvPr>
        </p:nvSpPr>
        <p:spPr>
          <a:xfrm>
            <a:off x="5913319" y="4444582"/>
            <a:ext cx="657012" cy="657012"/>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b="1" kern="0" dirty="0">
                <a:solidFill>
                  <a:srgbClr val="D26078"/>
                </a:solidFill>
                <a:sym typeface="Arial" panose="020B0604020202020204" pitchFamily="34" charset="0"/>
              </a:rPr>
              <a:t>07</a:t>
            </a:r>
            <a:endParaRPr lang="zh-CN" altLang="en-US" sz="2400" b="1" kern="0" dirty="0">
              <a:solidFill>
                <a:srgbClr val="D26078"/>
              </a:solidFill>
              <a:sym typeface="Arial" panose="020B0604020202020204" pitchFamily="34" charset="0"/>
            </a:endParaRPr>
          </a:p>
        </p:txBody>
      </p:sp>
      <p:sp>
        <p:nvSpPr>
          <p:cNvPr id="75" name="矩形 74"/>
          <p:cNvSpPr/>
          <p:nvPr>
            <p:custDataLst>
              <p:tags r:id="rId11"/>
            </p:custDataLst>
          </p:nvPr>
        </p:nvSpPr>
        <p:spPr>
          <a:xfrm>
            <a:off x="1058545" y="2073275"/>
            <a:ext cx="4854575" cy="1289050"/>
          </a:xfrm>
          <a:prstGeom prst="rect">
            <a:avLst/>
          </a:prstGeom>
        </p:spPr>
        <p:txBody>
          <a:bodyPr wrap="square" anchor="ctr" anchorCtr="0"/>
          <a:p>
            <a:pPr algn="just">
              <a:lnSpc>
                <a:spcPct val="120000"/>
              </a:lnSpc>
            </a:pPr>
            <a:r>
              <a:rPr lang="zh-CN" altLang="en-US" b="1" dirty="0">
                <a:sym typeface="Arial" panose="020B0604020202020204" pitchFamily="34" charset="0"/>
              </a:rPr>
              <a:t>（五）行程开关（SQ）</a:t>
            </a:r>
            <a:endParaRPr lang="zh-CN" altLang="en-US" b="1" dirty="0">
              <a:sym typeface="Arial" panose="020B0604020202020204" pitchFamily="34" charset="0"/>
            </a:endParaRPr>
          </a:p>
          <a:p>
            <a:pPr algn="just">
              <a:lnSpc>
                <a:spcPct val="120000"/>
              </a:lnSpc>
            </a:pPr>
            <a:r>
              <a:rPr lang="zh-CN" altLang="en-US" dirty="0">
                <a:sym typeface="Arial" panose="020B0604020202020204" pitchFamily="34" charset="0"/>
              </a:rPr>
              <a:t>按照机床的某一部件（或机件）的行程位置或位置的变化进行的控制称为行程控制。</a:t>
            </a:r>
            <a:endParaRPr lang="zh-CN" altLang="en-US" dirty="0">
              <a:sym typeface="Arial" panose="020B0604020202020204" pitchFamily="34" charset="0"/>
            </a:endParaRPr>
          </a:p>
        </p:txBody>
      </p:sp>
      <p:sp>
        <p:nvSpPr>
          <p:cNvPr id="77" name="矩形 76"/>
          <p:cNvSpPr/>
          <p:nvPr>
            <p:custDataLst>
              <p:tags r:id="rId12"/>
            </p:custDataLst>
          </p:nvPr>
        </p:nvSpPr>
        <p:spPr>
          <a:xfrm>
            <a:off x="1059180" y="4177665"/>
            <a:ext cx="4853940" cy="1357630"/>
          </a:xfrm>
          <a:prstGeom prst="rect">
            <a:avLst/>
          </a:prstGeom>
        </p:spPr>
        <p:txBody>
          <a:bodyPr wrap="square" anchor="ctr" anchorCtr="0"/>
          <a:p>
            <a:pPr algn="just">
              <a:lnSpc>
                <a:spcPct val="120000"/>
              </a:lnSpc>
            </a:pPr>
            <a:r>
              <a:rPr lang="zh-CN" altLang="en-US" sz="1600" b="1" dirty="0">
                <a:sym typeface="Arial" panose="020B0604020202020204" pitchFamily="34" charset="0"/>
              </a:rPr>
              <a:t>（七）时间继电器（KT）</a:t>
            </a:r>
            <a:endParaRPr lang="zh-CN" altLang="en-US" sz="1600" b="1" dirty="0">
              <a:sym typeface="Arial" panose="020B0604020202020204" pitchFamily="34" charset="0"/>
            </a:endParaRPr>
          </a:p>
          <a:p>
            <a:pPr algn="just">
              <a:lnSpc>
                <a:spcPct val="120000"/>
              </a:lnSpc>
            </a:pPr>
            <a:r>
              <a:rPr lang="zh-CN" altLang="en-US" sz="1600" dirty="0">
                <a:sym typeface="Arial" panose="020B0604020202020204" pitchFamily="34" charset="0"/>
              </a:rPr>
              <a:t>时间继电器是一种用来实现触点延时接通或断开的控制电器，按其动作原理与构造不同，可分为电磁式、空气阻尼式、电动式和晶体管式等类型。</a:t>
            </a:r>
            <a:endParaRPr lang="zh-CN" altLang="en-US" sz="1600" dirty="0">
              <a:sym typeface="Arial" panose="020B0604020202020204" pitchFamily="34" charset="0"/>
            </a:endParaRPr>
          </a:p>
        </p:txBody>
      </p:sp>
      <p:sp>
        <p:nvSpPr>
          <p:cNvPr id="79" name="矩形 78"/>
          <p:cNvSpPr/>
          <p:nvPr>
            <p:custDataLst>
              <p:tags r:id="rId13"/>
            </p:custDataLst>
          </p:nvPr>
        </p:nvSpPr>
        <p:spPr>
          <a:xfrm>
            <a:off x="6819900" y="3117215"/>
            <a:ext cx="4643120" cy="1306195"/>
          </a:xfrm>
          <a:prstGeom prst="rect">
            <a:avLst/>
          </a:prstGeom>
        </p:spPr>
        <p:txBody>
          <a:bodyPr wrap="square" anchor="ctr" anchorCtr="0"/>
          <a:p>
            <a:pPr algn="just">
              <a:lnSpc>
                <a:spcPct val="120000"/>
              </a:lnSpc>
            </a:pPr>
            <a:r>
              <a:rPr lang="zh-CN" altLang="en-US" sz="1600" b="1" dirty="0">
                <a:sym typeface="Arial" panose="020B0604020202020204" pitchFamily="34" charset="0"/>
              </a:rPr>
              <a:t>（六）刀开关 （QS）</a:t>
            </a:r>
            <a:endParaRPr lang="zh-CN" altLang="en-US" sz="1600" b="1" dirty="0">
              <a:sym typeface="Arial" panose="020B0604020202020204" pitchFamily="34" charset="0"/>
            </a:endParaRPr>
          </a:p>
          <a:p>
            <a:pPr algn="just">
              <a:lnSpc>
                <a:spcPct val="120000"/>
              </a:lnSpc>
            </a:pPr>
            <a:r>
              <a:rPr lang="zh-CN" altLang="en-US" sz="1600" dirty="0">
                <a:sym typeface="Arial" panose="020B0604020202020204" pitchFamily="34" charset="0"/>
              </a:rPr>
              <a:t>刀开关是一种手动配电电器，主要用来隔离电源或手动接通与断开交、直流电路，也可用于不频繁的接通与分断额定电流以下的负载。</a:t>
            </a:r>
            <a:endParaRPr lang="zh-CN" altLang="en-US" sz="1600" dirty="0">
              <a:sym typeface="Arial" panose="020B0604020202020204" pitchFamily="34" charset="0"/>
            </a:endParaRPr>
          </a:p>
        </p:txBody>
      </p:sp>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436880" y="2399665"/>
            <a:ext cx="5963920" cy="3139440"/>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三</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732155" y="2710815"/>
            <a:ext cx="4874260" cy="263017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55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三相异步电动机的基本控制电路设计</a:t>
            </a:r>
            <a:endParaRPr kumimoji="0" lang="zh-CN" altLang="en-US" sz="55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animBg="1"/>
          <p:bldP spid="41" grpId="0" animBg="1"/>
          <p:bldP spid="47"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矩形 13"/>
          <p:cNvSpPr/>
          <p:nvPr/>
        </p:nvSpPr>
        <p:spPr>
          <a:xfrm>
            <a:off x="804130" y="2324418"/>
            <a:ext cx="4661950" cy="259238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矩形 14"/>
          <p:cNvSpPr/>
          <p:nvPr/>
        </p:nvSpPr>
        <p:spPr>
          <a:xfrm>
            <a:off x="1639570" y="1600200"/>
            <a:ext cx="2990850" cy="3934460"/>
          </a:xfrm>
          <a:prstGeom prst="rect">
            <a:avLst/>
          </a:prstGeom>
          <a:blipFill dpi="0" rotWithShape="1">
            <a:blip r:embed="rId1"/>
            <a:srcRect/>
            <a:stretch>
              <a:fillRect l="-68894" t="-29187" r="-129885" b="-2221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矩形 20"/>
          <p:cNvSpPr/>
          <p:nvPr/>
        </p:nvSpPr>
        <p:spPr bwMode="auto">
          <a:xfrm>
            <a:off x="5655945" y="2467610"/>
            <a:ext cx="6019800" cy="2999740"/>
          </a:xfrm>
          <a:prstGeom prst="rect">
            <a:avLst/>
          </a:prstGeom>
        </p:spPr>
        <p:txBody>
          <a:bodyPr wrap="square">
            <a:spAutoFit/>
            <a:scene3d>
              <a:camera prst="orthographicFront"/>
              <a:lightRig rig="threePt" dir="t"/>
            </a:scene3d>
            <a:sp3d contourW="12700"/>
          </a:bodyPr>
          <a:lstStyle/>
          <a:p>
            <a:pPr marL="0" marR="0" lvl="0" indent="0" algn="l"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由开关、按钮、接触器、继电器等低压电器所组成的电气控制系统称为接触器—继电器控制系统。随着科学的发展、技术的进步，各种现代控制方式不断涌现，如微处理器、微型计算机、个人电脑、可编程控制器、可编程逻辑控制器件等，但接触器—继电器系统仍有着广泛的应用。熟练地识读、绘制、安装电气控制图，是电气人员的一项基本技能。</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六边形 4"/>
          <p:cNvSpPr/>
          <p:nvPr/>
        </p:nvSpPr>
        <p:spPr>
          <a:xfrm>
            <a:off x="5208495" y="3363640"/>
            <a:ext cx="1775007" cy="1530180"/>
          </a:xfrm>
          <a:prstGeom prst="hexagon">
            <a:avLst/>
          </a:prstGeom>
          <a:blipFill dpi="0" rotWithShape="1">
            <a:blip r:embed="rId1"/>
            <a:srcRect/>
            <a:stretch>
              <a:fillRect l="-70688" t="-39406" r="-87864" b="-6054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6" name="组合 5"/>
          <p:cNvGrpSpPr/>
          <p:nvPr/>
        </p:nvGrpSpPr>
        <p:grpSpPr>
          <a:xfrm>
            <a:off x="3752491" y="2568217"/>
            <a:ext cx="4687018" cy="3121026"/>
            <a:chOff x="3152460" y="1829297"/>
            <a:chExt cx="5887079" cy="3920132"/>
          </a:xfrm>
        </p:grpSpPr>
        <p:sp>
          <p:nvSpPr>
            <p:cNvPr id="7" name="六边形 6"/>
            <p:cNvSpPr/>
            <p:nvPr/>
          </p:nvSpPr>
          <p:spPr>
            <a:xfrm>
              <a:off x="3152460" y="1829297"/>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六边形 7"/>
            <p:cNvSpPr/>
            <p:nvPr/>
          </p:nvSpPr>
          <p:spPr>
            <a:xfrm>
              <a:off x="6810060" y="1829297"/>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六边形 8"/>
            <p:cNvSpPr/>
            <p:nvPr/>
          </p:nvSpPr>
          <p:spPr>
            <a:xfrm>
              <a:off x="3152460" y="3827463"/>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六边形 9"/>
            <p:cNvSpPr/>
            <p:nvPr/>
          </p:nvSpPr>
          <p:spPr>
            <a:xfrm>
              <a:off x="6810060" y="3827463"/>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4" name="椭圆 12"/>
          <p:cNvSpPr/>
          <p:nvPr/>
        </p:nvSpPr>
        <p:spPr>
          <a:xfrm>
            <a:off x="4251141" y="2974664"/>
            <a:ext cx="777706" cy="717285"/>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椭圆 13"/>
          <p:cNvSpPr/>
          <p:nvPr/>
        </p:nvSpPr>
        <p:spPr>
          <a:xfrm>
            <a:off x="7163152" y="2949955"/>
            <a:ext cx="777706" cy="766703"/>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椭圆 14"/>
          <p:cNvSpPr/>
          <p:nvPr/>
        </p:nvSpPr>
        <p:spPr>
          <a:xfrm>
            <a:off x="4251141" y="4505478"/>
            <a:ext cx="777706" cy="77668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7" name="椭圆 15"/>
          <p:cNvSpPr/>
          <p:nvPr/>
        </p:nvSpPr>
        <p:spPr>
          <a:xfrm>
            <a:off x="7163152" y="4508478"/>
            <a:ext cx="777706" cy="77068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矩形 19"/>
          <p:cNvSpPr/>
          <p:nvPr/>
        </p:nvSpPr>
        <p:spPr>
          <a:xfrm>
            <a:off x="631190" y="2414270"/>
            <a:ext cx="3121025" cy="119888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 能辨析三相异步电动机手动控制、点动控制、连续控制、电机正反转、行程控制等运行控制原理。</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3" name="矩形 22"/>
          <p:cNvSpPr/>
          <p:nvPr/>
        </p:nvSpPr>
        <p:spPr>
          <a:xfrm>
            <a:off x="631190" y="4403725"/>
            <a:ext cx="2804160" cy="64516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3. 能规范进行电气控制线路的安装与检测维护。</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6" name="矩形 25"/>
          <p:cNvSpPr/>
          <p:nvPr/>
        </p:nvSpPr>
        <p:spPr>
          <a:xfrm>
            <a:off x="8771255" y="2567940"/>
            <a:ext cx="2306955" cy="64516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 会识读和绘制电气控制原理图。</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9" name="矩形 28"/>
          <p:cNvSpPr/>
          <p:nvPr/>
        </p:nvSpPr>
        <p:spPr>
          <a:xfrm>
            <a:off x="8771255" y="4403725"/>
            <a:ext cx="2774950" cy="64516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4. 能熟练将典型控制环节运用于实际控制电路。</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 name="矩形 1"/>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fltVal val="0.5"/>
                                          </p:val>
                                        </p:tav>
                                        <p:tav tm="100000">
                                          <p:val>
                                            <p:strVal val="#ppt_x"/>
                                          </p:val>
                                        </p:tav>
                                      </p:tavLst>
                                    </p:anim>
                                    <p:anim calcmode="lin" valueType="num">
                                      <p:cBhvr>
                                        <p:cTn id="46"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5" grpId="0" animBg="1"/>
      <p:bldP spid="16" grpId="0" animBg="1"/>
      <p:bldP spid="1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一、点动控制线路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4173610" y="1989766"/>
            <a:ext cx="3844780" cy="3497942"/>
            <a:chOff x="4174085" y="2292804"/>
            <a:chExt cx="3844780" cy="3497942"/>
          </a:xfrm>
        </p:grpSpPr>
        <p:sp>
          <p:nvSpPr>
            <p:cNvPr id="6" name="任意多边形: 形状 52"/>
            <p:cNvSpPr/>
            <p:nvPr/>
          </p:nvSpPr>
          <p:spPr bwMode="auto">
            <a:xfrm>
              <a:off x="4833492" y="3085013"/>
              <a:ext cx="2455676" cy="2064060"/>
            </a:xfrm>
            <a:custGeom>
              <a:avLst/>
              <a:gdLst/>
              <a:ahLst/>
              <a:cxnLst>
                <a:cxn ang="0">
                  <a:pos x="54" y="485"/>
                </a:cxn>
                <a:cxn ang="0">
                  <a:pos x="19" y="427"/>
                </a:cxn>
                <a:cxn ang="0">
                  <a:pos x="254" y="33"/>
                </a:cxn>
                <a:cxn ang="0">
                  <a:pos x="324" y="33"/>
                </a:cxn>
                <a:cxn ang="0">
                  <a:pos x="558" y="427"/>
                </a:cxn>
                <a:cxn ang="0">
                  <a:pos x="523" y="485"/>
                </a:cxn>
                <a:cxn ang="0">
                  <a:pos x="54" y="485"/>
                </a:cxn>
              </a:cxnLst>
              <a:rect l="0" t="0" r="r" b="b"/>
              <a:pathLst>
                <a:path w="577" h="485">
                  <a:moveTo>
                    <a:pt x="54" y="485"/>
                  </a:moveTo>
                  <a:cubicBezTo>
                    <a:pt x="16" y="485"/>
                    <a:pt x="0" y="459"/>
                    <a:pt x="19" y="427"/>
                  </a:cubicBezTo>
                  <a:cubicBezTo>
                    <a:pt x="254" y="33"/>
                    <a:pt x="254" y="33"/>
                    <a:pt x="254" y="33"/>
                  </a:cubicBezTo>
                  <a:cubicBezTo>
                    <a:pt x="273" y="0"/>
                    <a:pt x="305" y="0"/>
                    <a:pt x="324" y="33"/>
                  </a:cubicBezTo>
                  <a:cubicBezTo>
                    <a:pt x="558" y="427"/>
                    <a:pt x="558" y="427"/>
                    <a:pt x="558" y="427"/>
                  </a:cubicBezTo>
                  <a:cubicBezTo>
                    <a:pt x="577" y="459"/>
                    <a:pt x="562" y="485"/>
                    <a:pt x="523" y="485"/>
                  </a:cubicBezTo>
                  <a:lnTo>
                    <a:pt x="54" y="485"/>
                  </a:lnTo>
                  <a:close/>
                </a:path>
              </a:pathLst>
            </a:custGeom>
            <a:solidFill>
              <a:schemeClr val="bg1">
                <a:lumMod val="95000"/>
              </a:schemeClr>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1" i="1"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7" name="任意多边形: 形状 57"/>
            <p:cNvSpPr/>
            <p:nvPr/>
          </p:nvSpPr>
          <p:spPr bwMode="auto">
            <a:xfrm>
              <a:off x="6644371" y="3949847"/>
              <a:ext cx="878873" cy="1067803"/>
            </a:xfrm>
            <a:custGeom>
              <a:avLst/>
              <a:gdLst/>
              <a:ahLst/>
              <a:cxnLst>
                <a:cxn ang="0">
                  <a:pos x="628" y="580"/>
                </a:cxn>
                <a:cxn ang="0">
                  <a:pos x="294" y="45"/>
                </a:cxn>
                <a:cxn ang="0">
                  <a:pos x="62" y="0"/>
                </a:cxn>
                <a:cxn ang="0">
                  <a:pos x="0" y="230"/>
                </a:cxn>
                <a:cxn ang="0">
                  <a:pos x="334" y="763"/>
                </a:cxn>
                <a:cxn ang="0">
                  <a:pos x="628" y="580"/>
                </a:cxn>
              </a:cxnLst>
              <a:rect l="0" t="0" r="r" b="b"/>
              <a:pathLst>
                <a:path w="628" h="763">
                  <a:moveTo>
                    <a:pt x="628" y="580"/>
                  </a:moveTo>
                  <a:lnTo>
                    <a:pt x="294" y="45"/>
                  </a:lnTo>
                  <a:lnTo>
                    <a:pt x="62" y="0"/>
                  </a:lnTo>
                  <a:lnTo>
                    <a:pt x="0" y="230"/>
                  </a:lnTo>
                  <a:lnTo>
                    <a:pt x="334" y="763"/>
                  </a:lnTo>
                  <a:lnTo>
                    <a:pt x="628" y="580"/>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任意多边形: 形状 63"/>
            <p:cNvSpPr/>
            <p:nvPr/>
          </p:nvSpPr>
          <p:spPr bwMode="auto">
            <a:xfrm>
              <a:off x="5088581" y="3221027"/>
              <a:ext cx="884471" cy="1062205"/>
            </a:xfrm>
            <a:custGeom>
              <a:avLst/>
              <a:gdLst/>
              <a:ahLst/>
              <a:cxnLst>
                <a:cxn ang="0">
                  <a:pos x="632" y="187"/>
                </a:cxn>
                <a:cxn ang="0">
                  <a:pos x="291" y="718"/>
                </a:cxn>
                <a:cxn ang="0">
                  <a:pos x="59" y="759"/>
                </a:cxn>
                <a:cxn ang="0">
                  <a:pos x="0" y="531"/>
                </a:cxn>
                <a:cxn ang="0">
                  <a:pos x="339" y="0"/>
                </a:cxn>
                <a:cxn ang="0">
                  <a:pos x="632" y="187"/>
                </a:cxn>
              </a:cxnLst>
              <a:rect l="0" t="0" r="r" b="b"/>
              <a:pathLst>
                <a:path w="632" h="759">
                  <a:moveTo>
                    <a:pt x="632" y="187"/>
                  </a:moveTo>
                  <a:lnTo>
                    <a:pt x="291" y="718"/>
                  </a:lnTo>
                  <a:lnTo>
                    <a:pt x="59" y="759"/>
                  </a:lnTo>
                  <a:lnTo>
                    <a:pt x="0" y="531"/>
                  </a:lnTo>
                  <a:lnTo>
                    <a:pt x="339" y="0"/>
                  </a:lnTo>
                  <a:lnTo>
                    <a:pt x="632" y="187"/>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任意多边形: 形状 53"/>
            <p:cNvSpPr/>
            <p:nvPr/>
          </p:nvSpPr>
          <p:spPr bwMode="auto">
            <a:xfrm>
              <a:off x="5096640" y="4973915"/>
              <a:ext cx="1106988" cy="484220"/>
            </a:xfrm>
            <a:custGeom>
              <a:avLst/>
              <a:gdLst/>
              <a:ahLst/>
              <a:cxnLst>
                <a:cxn ang="0">
                  <a:pos x="0" y="346"/>
                </a:cxn>
                <a:cxn ang="0">
                  <a:pos x="630" y="346"/>
                </a:cxn>
                <a:cxn ang="0">
                  <a:pos x="791" y="173"/>
                </a:cxn>
                <a:cxn ang="0">
                  <a:pos x="630" y="0"/>
                </a:cxn>
                <a:cxn ang="0">
                  <a:pos x="0" y="0"/>
                </a:cxn>
                <a:cxn ang="0">
                  <a:pos x="0" y="346"/>
                </a:cxn>
              </a:cxnLst>
              <a:rect l="0" t="0" r="r" b="b"/>
              <a:pathLst>
                <a:path w="791" h="346">
                  <a:moveTo>
                    <a:pt x="0" y="346"/>
                  </a:moveTo>
                  <a:lnTo>
                    <a:pt x="630" y="346"/>
                  </a:lnTo>
                  <a:lnTo>
                    <a:pt x="791" y="173"/>
                  </a:lnTo>
                  <a:lnTo>
                    <a:pt x="630" y="0"/>
                  </a:lnTo>
                  <a:lnTo>
                    <a:pt x="0" y="0"/>
                  </a:lnTo>
                  <a:lnTo>
                    <a:pt x="0" y="346"/>
                  </a:lnTo>
                  <a:close/>
                </a:path>
              </a:pathLst>
            </a:cu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10" name="任意多边形: 形状 58"/>
            <p:cNvSpPr/>
            <p:nvPr/>
          </p:nvSpPr>
          <p:spPr bwMode="auto">
            <a:xfrm>
              <a:off x="6777195" y="4549076"/>
              <a:ext cx="1241670" cy="124167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4" name="任意多边形: 形状 59"/>
            <p:cNvSpPr/>
            <p:nvPr/>
          </p:nvSpPr>
          <p:spPr bwMode="auto">
            <a:xfrm>
              <a:off x="6913002" y="4683986"/>
              <a:ext cx="970055" cy="97185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5" name="任意多边形: 形状 54"/>
            <p:cNvSpPr/>
            <p:nvPr/>
          </p:nvSpPr>
          <p:spPr bwMode="auto">
            <a:xfrm>
              <a:off x="4174085" y="4549076"/>
              <a:ext cx="1241670" cy="1241670"/>
            </a:xfrm>
            <a:prstGeom prst="ellipse">
              <a:avLst/>
            </a:pr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任意多边形: 形状 56"/>
            <p:cNvSpPr/>
            <p:nvPr/>
          </p:nvSpPr>
          <p:spPr bwMode="auto">
            <a:xfrm>
              <a:off x="4311690" y="4683986"/>
              <a:ext cx="966462" cy="971851"/>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7" name="任意多边形: 形状 60"/>
            <p:cNvSpPr/>
            <p:nvPr/>
          </p:nvSpPr>
          <p:spPr bwMode="auto">
            <a:xfrm>
              <a:off x="5480056" y="2292804"/>
              <a:ext cx="1237997" cy="123951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任意多边形: 形状 55"/>
            <p:cNvSpPr/>
            <p:nvPr/>
          </p:nvSpPr>
          <p:spPr bwMode="auto">
            <a:xfrm>
              <a:off x="5616722" y="2429328"/>
              <a:ext cx="966462" cy="96646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19" name="任意多边形: 形状 61"/>
            <p:cNvSpPr/>
            <p:nvPr/>
          </p:nvSpPr>
          <p:spPr bwMode="auto">
            <a:xfrm>
              <a:off x="5883761" y="2722525"/>
              <a:ext cx="432384" cy="380067"/>
            </a:xfrm>
            <a:custGeom>
              <a:avLst/>
              <a:gdLst>
                <a:gd name="connsiteX0" fmla="*/ 480038 w 609473"/>
                <a:gd name="connsiteY0" fmla="*/ 357010 h 535733"/>
                <a:gd name="connsiteX1" fmla="*/ 480038 w 609473"/>
                <a:gd name="connsiteY1" fmla="*/ 406500 h 535733"/>
                <a:gd name="connsiteX2" fmla="*/ 430471 w 609473"/>
                <a:gd name="connsiteY2" fmla="*/ 406500 h 535733"/>
                <a:gd name="connsiteX3" fmla="*/ 430471 w 609473"/>
                <a:gd name="connsiteY3" fmla="*/ 439368 h 535733"/>
                <a:gd name="connsiteX4" fmla="*/ 480038 w 609473"/>
                <a:gd name="connsiteY4" fmla="*/ 439368 h 535733"/>
                <a:gd name="connsiteX5" fmla="*/ 480038 w 609473"/>
                <a:gd name="connsiteY5" fmla="*/ 488951 h 535733"/>
                <a:gd name="connsiteX6" fmla="*/ 512958 w 609473"/>
                <a:gd name="connsiteY6" fmla="*/ 488951 h 535733"/>
                <a:gd name="connsiteX7" fmla="*/ 512958 w 609473"/>
                <a:gd name="connsiteY7" fmla="*/ 439368 h 535733"/>
                <a:gd name="connsiteX8" fmla="*/ 562618 w 609473"/>
                <a:gd name="connsiteY8" fmla="*/ 439368 h 535733"/>
                <a:gd name="connsiteX9" fmla="*/ 562618 w 609473"/>
                <a:gd name="connsiteY9" fmla="*/ 406500 h 535733"/>
                <a:gd name="connsiteX10" fmla="*/ 512958 w 609473"/>
                <a:gd name="connsiteY10" fmla="*/ 406500 h 535733"/>
                <a:gd name="connsiteX11" fmla="*/ 512958 w 609473"/>
                <a:gd name="connsiteY11" fmla="*/ 357010 h 535733"/>
                <a:gd name="connsiteX12" fmla="*/ 496498 w 609473"/>
                <a:gd name="connsiteY12" fmla="*/ 310135 h 535733"/>
                <a:gd name="connsiteX13" fmla="*/ 609473 w 609473"/>
                <a:gd name="connsiteY13" fmla="*/ 422934 h 535733"/>
                <a:gd name="connsiteX14" fmla="*/ 496498 w 609473"/>
                <a:gd name="connsiteY14" fmla="*/ 535733 h 535733"/>
                <a:gd name="connsiteX15" fmla="*/ 383523 w 609473"/>
                <a:gd name="connsiteY15" fmla="*/ 422934 h 535733"/>
                <a:gd name="connsiteX16" fmla="*/ 496498 w 609473"/>
                <a:gd name="connsiteY16" fmla="*/ 310135 h 535733"/>
                <a:gd name="connsiteX17" fmla="*/ 237429 w 609473"/>
                <a:gd name="connsiteY17" fmla="*/ 0 h 535733"/>
                <a:gd name="connsiteX18" fmla="*/ 248370 w 609473"/>
                <a:gd name="connsiteY18" fmla="*/ 0 h 535733"/>
                <a:gd name="connsiteX19" fmla="*/ 259311 w 609473"/>
                <a:gd name="connsiteY19" fmla="*/ 0 h 535733"/>
                <a:gd name="connsiteX20" fmla="*/ 351327 w 609473"/>
                <a:gd name="connsiteY20" fmla="*/ 91888 h 535733"/>
                <a:gd name="connsiteX21" fmla="*/ 351327 w 609473"/>
                <a:gd name="connsiteY21" fmla="*/ 193861 h 535733"/>
                <a:gd name="connsiteX22" fmla="*/ 330754 w 609473"/>
                <a:gd name="connsiteY22" fmla="*/ 232054 h 535733"/>
                <a:gd name="connsiteX23" fmla="*/ 330754 w 609473"/>
                <a:gd name="connsiteY23" fmla="*/ 330479 h 535733"/>
                <a:gd name="connsiteX24" fmla="*/ 333279 w 609473"/>
                <a:gd name="connsiteY24" fmla="*/ 334588 h 535733"/>
                <a:gd name="connsiteX25" fmla="*/ 367224 w 609473"/>
                <a:gd name="connsiteY25" fmla="*/ 352517 h 535733"/>
                <a:gd name="connsiteX26" fmla="*/ 349270 w 609473"/>
                <a:gd name="connsiteY26" fmla="*/ 422928 h 535733"/>
                <a:gd name="connsiteX27" fmla="*/ 392379 w 609473"/>
                <a:gd name="connsiteY27" fmla="*/ 526955 h 535733"/>
                <a:gd name="connsiteX28" fmla="*/ 402011 w 609473"/>
                <a:gd name="connsiteY28" fmla="*/ 535733 h 535733"/>
                <a:gd name="connsiteX29" fmla="*/ 248276 w 609473"/>
                <a:gd name="connsiteY29" fmla="*/ 535733 h 535733"/>
                <a:gd name="connsiteX30" fmla="*/ 0 w 609473"/>
                <a:gd name="connsiteY30" fmla="*/ 535733 h 535733"/>
                <a:gd name="connsiteX31" fmla="*/ 0 w 609473"/>
                <a:gd name="connsiteY31" fmla="*/ 465883 h 535733"/>
                <a:gd name="connsiteX32" fmla="*/ 17954 w 609473"/>
                <a:gd name="connsiteY32" fmla="*/ 427690 h 535733"/>
                <a:gd name="connsiteX33" fmla="*/ 163460 w 609473"/>
                <a:gd name="connsiteY33" fmla="*/ 334588 h 535733"/>
                <a:gd name="connsiteX34" fmla="*/ 165985 w 609473"/>
                <a:gd name="connsiteY34" fmla="*/ 330479 h 535733"/>
                <a:gd name="connsiteX35" fmla="*/ 165985 w 609473"/>
                <a:gd name="connsiteY35" fmla="*/ 232054 h 535733"/>
                <a:gd name="connsiteX36" fmla="*/ 145412 w 609473"/>
                <a:gd name="connsiteY36" fmla="*/ 193861 h 535733"/>
                <a:gd name="connsiteX37" fmla="*/ 145412 w 609473"/>
                <a:gd name="connsiteY37" fmla="*/ 91888 h 535733"/>
                <a:gd name="connsiteX38" fmla="*/ 237429 w 609473"/>
                <a:gd name="connsiteY38" fmla="*/ 0 h 53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73" h="535733">
                  <a:moveTo>
                    <a:pt x="480038" y="357010"/>
                  </a:moveTo>
                  <a:lnTo>
                    <a:pt x="480038" y="406500"/>
                  </a:lnTo>
                  <a:lnTo>
                    <a:pt x="430471" y="406500"/>
                  </a:lnTo>
                  <a:lnTo>
                    <a:pt x="430471" y="439368"/>
                  </a:lnTo>
                  <a:lnTo>
                    <a:pt x="480038" y="439368"/>
                  </a:lnTo>
                  <a:lnTo>
                    <a:pt x="480038" y="488951"/>
                  </a:lnTo>
                  <a:lnTo>
                    <a:pt x="512958" y="488951"/>
                  </a:lnTo>
                  <a:lnTo>
                    <a:pt x="512958" y="439368"/>
                  </a:lnTo>
                  <a:lnTo>
                    <a:pt x="562618" y="439368"/>
                  </a:lnTo>
                  <a:lnTo>
                    <a:pt x="562618" y="406500"/>
                  </a:lnTo>
                  <a:lnTo>
                    <a:pt x="512958" y="406500"/>
                  </a:lnTo>
                  <a:lnTo>
                    <a:pt x="512958" y="357010"/>
                  </a:lnTo>
                  <a:close/>
                  <a:moveTo>
                    <a:pt x="496498" y="310135"/>
                  </a:moveTo>
                  <a:cubicBezTo>
                    <a:pt x="558971" y="310135"/>
                    <a:pt x="609473" y="360745"/>
                    <a:pt x="609473" y="422934"/>
                  </a:cubicBezTo>
                  <a:cubicBezTo>
                    <a:pt x="609473" y="485216"/>
                    <a:pt x="558877" y="535733"/>
                    <a:pt x="496498" y="535733"/>
                  </a:cubicBezTo>
                  <a:cubicBezTo>
                    <a:pt x="434212" y="535733"/>
                    <a:pt x="383523" y="485216"/>
                    <a:pt x="383523" y="422934"/>
                  </a:cubicBezTo>
                  <a:cubicBezTo>
                    <a:pt x="383523" y="360745"/>
                    <a:pt x="434212" y="310135"/>
                    <a:pt x="496498" y="310135"/>
                  </a:cubicBezTo>
                  <a:close/>
                  <a:moveTo>
                    <a:pt x="237429" y="0"/>
                  </a:moveTo>
                  <a:lnTo>
                    <a:pt x="248370" y="0"/>
                  </a:lnTo>
                  <a:lnTo>
                    <a:pt x="259311" y="0"/>
                  </a:lnTo>
                  <a:cubicBezTo>
                    <a:pt x="310182" y="0"/>
                    <a:pt x="351327" y="41181"/>
                    <a:pt x="351327" y="91888"/>
                  </a:cubicBezTo>
                  <a:lnTo>
                    <a:pt x="351327" y="193861"/>
                  </a:lnTo>
                  <a:cubicBezTo>
                    <a:pt x="351327" y="209829"/>
                    <a:pt x="343098" y="223837"/>
                    <a:pt x="330754" y="232054"/>
                  </a:cubicBezTo>
                  <a:lnTo>
                    <a:pt x="330754" y="330479"/>
                  </a:lnTo>
                  <a:cubicBezTo>
                    <a:pt x="330754" y="332160"/>
                    <a:pt x="331689" y="333841"/>
                    <a:pt x="333279" y="334588"/>
                  </a:cubicBezTo>
                  <a:cubicBezTo>
                    <a:pt x="338422" y="337016"/>
                    <a:pt x="350579" y="343179"/>
                    <a:pt x="367224" y="352517"/>
                  </a:cubicBezTo>
                  <a:cubicBezTo>
                    <a:pt x="355442" y="373902"/>
                    <a:pt x="349270" y="397901"/>
                    <a:pt x="349270" y="422928"/>
                  </a:cubicBezTo>
                  <a:cubicBezTo>
                    <a:pt x="349270" y="462148"/>
                    <a:pt x="364606" y="499127"/>
                    <a:pt x="392379" y="526955"/>
                  </a:cubicBezTo>
                  <a:cubicBezTo>
                    <a:pt x="395465" y="530037"/>
                    <a:pt x="398645" y="533025"/>
                    <a:pt x="402011" y="535733"/>
                  </a:cubicBezTo>
                  <a:lnTo>
                    <a:pt x="248276" y="535733"/>
                  </a:lnTo>
                  <a:lnTo>
                    <a:pt x="0" y="535733"/>
                  </a:lnTo>
                  <a:lnTo>
                    <a:pt x="0" y="465883"/>
                  </a:lnTo>
                  <a:cubicBezTo>
                    <a:pt x="0" y="451129"/>
                    <a:pt x="6452" y="437028"/>
                    <a:pt x="17954" y="427690"/>
                  </a:cubicBezTo>
                  <a:cubicBezTo>
                    <a:pt x="81169" y="375770"/>
                    <a:pt x="149340" y="341405"/>
                    <a:pt x="163460" y="334588"/>
                  </a:cubicBezTo>
                  <a:cubicBezTo>
                    <a:pt x="164956" y="333841"/>
                    <a:pt x="165985" y="332160"/>
                    <a:pt x="165985" y="330479"/>
                  </a:cubicBezTo>
                  <a:lnTo>
                    <a:pt x="165985" y="232054"/>
                  </a:lnTo>
                  <a:cubicBezTo>
                    <a:pt x="153641" y="223837"/>
                    <a:pt x="145412" y="209829"/>
                    <a:pt x="145412" y="193861"/>
                  </a:cubicBezTo>
                  <a:lnTo>
                    <a:pt x="145412" y="91888"/>
                  </a:lnTo>
                  <a:cubicBezTo>
                    <a:pt x="145412" y="41088"/>
                    <a:pt x="186651" y="0"/>
                    <a:pt x="237429"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任意多边形: 形状 62"/>
            <p:cNvSpPr/>
            <p:nvPr/>
          </p:nvSpPr>
          <p:spPr bwMode="auto">
            <a:xfrm>
              <a:off x="4599113" y="4953720"/>
              <a:ext cx="391616" cy="432383"/>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任意多边形: 形状 51"/>
            <p:cNvSpPr/>
            <p:nvPr/>
          </p:nvSpPr>
          <p:spPr bwMode="auto">
            <a:xfrm>
              <a:off x="7188095" y="4953719"/>
              <a:ext cx="419868" cy="432383"/>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3" name="文本框 22"/>
          <p:cNvSpPr txBox="1"/>
          <p:nvPr/>
        </p:nvSpPr>
        <p:spPr>
          <a:xfrm>
            <a:off x="8018145" y="3646805"/>
            <a:ext cx="3595370" cy="2306955"/>
          </a:xfrm>
          <a:prstGeom prst="rect">
            <a:avLst/>
          </a:prstGeom>
          <a:noFill/>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（二）点动控制动作过程</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（1）启动：先合上电源开关 QS，按下按钮 SB →交流接触器 KM 线圈得电→ KM 主触点闭合→电动机 M 转动。</a:t>
            </a:r>
            <a:endParaRPr kumimoji="0" lang="zh-CN" altLang="en-US" sz="180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（2）停止：松开按钮 SB →交流接触器 KM 线圈失电→ KM 主触点断开→电动机 M停止。</a:t>
            </a:r>
            <a:endParaRPr kumimoji="0" lang="zh-CN" altLang="en-US" sz="180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6" name="文本框 25"/>
          <p:cNvSpPr txBox="1"/>
          <p:nvPr/>
        </p:nvSpPr>
        <p:spPr>
          <a:xfrm>
            <a:off x="1554480" y="1877695"/>
            <a:ext cx="3924935" cy="922020"/>
          </a:xfrm>
          <a:prstGeom prst="rect">
            <a:avLst/>
          </a:prstGeom>
          <a:noFill/>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（一）点动控制电气原理图</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点动控制线路中，因电动机工作时间较短，一般不加装热继电器。</a:t>
            </a:r>
            <a:endParaRPr kumimoji="0" lang="zh-CN" altLang="en-US" sz="180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9" name="文本框 28"/>
          <p:cNvSpPr txBox="1"/>
          <p:nvPr/>
        </p:nvSpPr>
        <p:spPr>
          <a:xfrm>
            <a:off x="982345" y="4277360"/>
            <a:ext cx="2905125" cy="1476375"/>
          </a:xfrm>
          <a:prstGeom prst="rect">
            <a:avLst/>
          </a:prstGeom>
          <a:noFill/>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（三）电动机的转动特点</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按下 SB，电动机转动；松开 SB，电动机停止转动。即点一下 SB，电动机转动一下，故称之为点动控制。</a:t>
            </a:r>
            <a:endParaRPr kumimoji="0" lang="zh-CN" altLang="en-US" sz="180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3" name="矩形 2"/>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二、连续控制线路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2480310" y="1066800"/>
            <a:ext cx="2767330" cy="368300"/>
          </a:xfrm>
          <a:prstGeom prst="rect">
            <a:avLst/>
          </a:prstGeom>
          <a:noFill/>
        </p:spPr>
        <p:txBody>
          <a:bodyPr wrap="square" rtlCol="0">
            <a:spAutoFit/>
          </a:bodyPr>
          <a:p>
            <a:endParaRPr lang="zh-CN" altLang="en-US"/>
          </a:p>
        </p:txBody>
      </p:sp>
      <p:sp>
        <p:nvSpPr>
          <p:cNvPr id="40" name="任意多边形 39"/>
          <p:cNvSpPr/>
          <p:nvPr>
            <p:custDataLst>
              <p:tags r:id="rId1"/>
            </p:custDataLst>
          </p:nvPr>
        </p:nvSpPr>
        <p:spPr bwMode="auto">
          <a:xfrm flipH="1">
            <a:off x="983739" y="2206796"/>
            <a:ext cx="4795738" cy="936103"/>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1F74AD"/>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1" name="矩形 40"/>
          <p:cNvSpPr/>
          <p:nvPr>
            <p:custDataLst>
              <p:tags r:id="rId2"/>
            </p:custDataLst>
          </p:nvPr>
        </p:nvSpPr>
        <p:spPr bwMode="auto">
          <a:xfrm>
            <a:off x="983615" y="3122295"/>
            <a:ext cx="4795520" cy="2654935"/>
          </a:xfrm>
          <a:prstGeom prst="rect">
            <a:avLst/>
          </a:prstGeom>
          <a:solidFill>
            <a:sysClr val="window" lastClr="FFFFFF"/>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8" name="椭圆 37"/>
          <p:cNvSpPr/>
          <p:nvPr>
            <p:custDataLst>
              <p:tags r:id="rId3"/>
            </p:custDataLst>
          </p:nvPr>
        </p:nvSpPr>
        <p:spPr>
          <a:xfrm>
            <a:off x="3044166" y="1891649"/>
            <a:ext cx="674884" cy="674884"/>
          </a:xfrm>
          <a:prstGeom prst="ellipse">
            <a:avLst/>
          </a:prstGeom>
          <a:solidFill>
            <a:sysClr val="window" lastClr="FFFFFF"/>
          </a:solidFill>
          <a:ln w="28575" cap="flat" cmpd="sng" algn="ctr">
            <a:solidFill>
              <a:srgbClr val="1F74AD"/>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9" name="任意多边形 38"/>
          <p:cNvSpPr/>
          <p:nvPr>
            <p:custDataLst>
              <p:tags r:id="rId4"/>
            </p:custDataLst>
          </p:nvPr>
        </p:nvSpPr>
        <p:spPr bwMode="auto">
          <a:xfrm>
            <a:off x="3211033" y="2047145"/>
            <a:ext cx="341149" cy="36389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rgbClr val="1F74AD"/>
          </a:solidFill>
          <a:ln>
            <a:noFill/>
          </a:ln>
        </p:spPr>
        <p:txBody>
          <a:bodyPr wrap="square" lIns="91440" tIns="45720" rIns="91440" bIns="45720" anchor="ctr">
            <a:normAutofit fontScale="65000" lnSpcReduction="10000"/>
          </a:bodyPr>
          <a:lstStyle/>
          <a:p>
            <a:pPr algn="ctr">
              <a:lnSpc>
                <a:spcPct val="14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5"/>
            </p:custDataLst>
          </p:nvPr>
        </p:nvSpPr>
        <p:spPr bwMode="auto">
          <a:xfrm>
            <a:off x="1085215" y="3143250"/>
            <a:ext cx="4693920" cy="242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（一）连续控制电气控制结构图和原理图</a:t>
            </a:r>
            <a:endParaRPr lang="zh-CN" altLang="en-US" sz="1600" b="1" spc="300">
              <a:latin typeface="Arial" panose="020B0604020202020204" pitchFamily="34" charset="0"/>
              <a:ea typeface="微软雅黑" panose="020B0503020204020204" charset="-122"/>
              <a:sym typeface="Arial" panose="020B0604020202020204" pitchFamily="34" charset="0"/>
            </a:endParaRPr>
          </a:p>
          <a:p>
            <a:pPr algn="l">
              <a:lnSpc>
                <a:spcPct val="130000"/>
              </a:lnSpc>
              <a:spcBef>
                <a:spcPct val="0"/>
              </a:spcBef>
              <a:buFontTx/>
              <a:buNone/>
            </a:pPr>
            <a:r>
              <a:rPr lang="zh-CN" altLang="en-US" sz="1600" spc="300">
                <a:latin typeface="Arial" panose="020B0604020202020204" pitchFamily="34" charset="0"/>
                <a:ea typeface="微软雅黑" panose="020B0503020204020204" charset="-122"/>
                <a:sym typeface="Arial" panose="020B0604020202020204" pitchFamily="34" charset="0"/>
              </a:rPr>
              <a:t>点动控制电路中加自锁（保）触点 KM，可对电动机实行连续运行控制。电路工作原理：在电动机点动控制电路的基础上给启动按钮 SB2 并联一个交流接触器的常开辅助触点，使得交流接触器的线圈通过其辅助触点进行自锁。</a:t>
            </a:r>
            <a:endParaRPr lang="zh-CN" altLang="en-US" sz="1600" spc="300">
              <a:latin typeface="Arial" panose="020B0604020202020204" pitchFamily="34" charset="0"/>
              <a:ea typeface="微软雅黑" panose="020B0503020204020204" charset="-122"/>
              <a:sym typeface="Arial" panose="020B0604020202020204" pitchFamily="34" charset="0"/>
            </a:endParaRPr>
          </a:p>
        </p:txBody>
      </p:sp>
      <p:sp>
        <p:nvSpPr>
          <p:cNvPr id="4" name="任意多边形 3"/>
          <p:cNvSpPr/>
          <p:nvPr>
            <p:custDataLst>
              <p:tags r:id="rId6"/>
            </p:custDataLst>
          </p:nvPr>
        </p:nvSpPr>
        <p:spPr bwMode="auto">
          <a:xfrm flipH="1">
            <a:off x="6409580" y="1918764"/>
            <a:ext cx="4795738" cy="122413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3498DB"/>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7"/>
            </p:custDataLst>
          </p:nvPr>
        </p:nvSpPr>
        <p:spPr bwMode="auto">
          <a:xfrm>
            <a:off x="6409690" y="3122295"/>
            <a:ext cx="4795520" cy="2654935"/>
          </a:xfrm>
          <a:prstGeom prst="rect">
            <a:avLst/>
          </a:prstGeom>
          <a:solidFill>
            <a:sysClr val="window" lastClr="FFFFFF"/>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6" name="椭圆 35"/>
          <p:cNvSpPr/>
          <p:nvPr>
            <p:custDataLst>
              <p:tags r:id="rId8"/>
            </p:custDataLst>
          </p:nvPr>
        </p:nvSpPr>
        <p:spPr>
          <a:xfrm>
            <a:off x="8470007" y="1709703"/>
            <a:ext cx="674884" cy="674884"/>
          </a:xfrm>
          <a:prstGeom prst="ellipse">
            <a:avLst/>
          </a:prstGeom>
          <a:solidFill>
            <a:sysClr val="window" lastClr="FFFFFF"/>
          </a:solidFill>
          <a:ln w="28575" cap="flat" cmpd="sng" algn="ctr">
            <a:solidFill>
              <a:srgbClr val="3498DB"/>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7" name="任意多边形 36"/>
          <p:cNvSpPr/>
          <p:nvPr>
            <p:custDataLst>
              <p:tags r:id="rId9"/>
            </p:custDataLst>
          </p:nvPr>
        </p:nvSpPr>
        <p:spPr bwMode="auto">
          <a:xfrm>
            <a:off x="8625503" y="1873624"/>
            <a:ext cx="363892" cy="34704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3498DB"/>
          </a:solidFill>
          <a:ln>
            <a:noFill/>
          </a:ln>
        </p:spPr>
        <p:txBody>
          <a:bodyPr wrap="square" lIns="91440" tIns="45720" rIns="91440" bIns="45720" anchor="ctr">
            <a:normAutofit fontScale="75000" lnSpcReduction="10000"/>
          </a:bodyPr>
          <a:lstStyle/>
          <a:p>
            <a:pPr algn="ctr">
              <a:lnSpc>
                <a:spcPct val="13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6" name="文本框 45"/>
          <p:cNvSpPr txBox="1"/>
          <p:nvPr>
            <p:custDataLst>
              <p:tags r:id="rId10"/>
            </p:custDataLst>
          </p:nvPr>
        </p:nvSpPr>
        <p:spPr bwMode="auto">
          <a:xfrm>
            <a:off x="6965950" y="3299460"/>
            <a:ext cx="36836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（二）连续控制动作过程 </a:t>
            </a:r>
            <a:endParaRPr lang="zh-CN" altLang="en-US" sz="1600" b="1" spc="300">
              <a:latin typeface="Arial" panose="020B0604020202020204" pitchFamily="34" charset="0"/>
              <a:ea typeface="微软雅黑" panose="020B0503020204020204" charset="-122"/>
              <a:sym typeface="Arial" panose="020B0604020202020204" pitchFamily="34" charset="0"/>
            </a:endParaRPr>
          </a:p>
          <a:p>
            <a:pPr algn="l">
              <a:lnSpc>
                <a:spcPct val="130000"/>
              </a:lnSpc>
              <a:spcBef>
                <a:spcPct val="0"/>
              </a:spcBef>
              <a:buFontTx/>
              <a:buNone/>
            </a:pPr>
            <a:r>
              <a:rPr lang="zh-CN" altLang="en-US" sz="1600" spc="300">
                <a:latin typeface="Arial" panose="020B0604020202020204" pitchFamily="34" charset="0"/>
                <a:ea typeface="微软雅黑" panose="020B0503020204020204" charset="-122"/>
                <a:sym typeface="Arial" panose="020B0604020202020204" pitchFamily="34" charset="0"/>
              </a:rPr>
              <a:t>先合上电源开关 QS。 </a:t>
            </a:r>
            <a:endParaRPr lang="zh-CN" altLang="en-US" sz="1600" spc="300">
              <a:latin typeface="Arial" panose="020B0604020202020204" pitchFamily="34" charset="0"/>
              <a:ea typeface="微软雅黑" panose="020B0503020204020204" charset="-122"/>
              <a:sym typeface="Arial" panose="020B0604020202020204" pitchFamily="34" charset="0"/>
            </a:endParaRPr>
          </a:p>
          <a:p>
            <a:pPr algn="l">
              <a:lnSpc>
                <a:spcPct val="130000"/>
              </a:lnSpc>
              <a:spcBef>
                <a:spcPct val="0"/>
              </a:spcBef>
              <a:buFontTx/>
              <a:buNone/>
            </a:pPr>
            <a:r>
              <a:rPr lang="zh-CN" altLang="en-US" sz="1600" spc="300">
                <a:latin typeface="Arial" panose="020B0604020202020204" pitchFamily="34" charset="0"/>
                <a:ea typeface="微软雅黑" panose="020B0503020204020204" charset="-122"/>
                <a:sym typeface="Arial" panose="020B0604020202020204" pitchFamily="34" charset="0"/>
              </a:rPr>
              <a:t>（1）启动与运行</a:t>
            </a:r>
            <a:endParaRPr lang="zh-CN" altLang="en-US" sz="1600" spc="300">
              <a:latin typeface="Arial" panose="020B0604020202020204" pitchFamily="34" charset="0"/>
              <a:ea typeface="微软雅黑" panose="020B0503020204020204" charset="-122"/>
              <a:sym typeface="Arial" panose="020B0604020202020204" pitchFamily="34" charset="0"/>
            </a:endParaRPr>
          </a:p>
          <a:p>
            <a:pPr algn="l">
              <a:lnSpc>
                <a:spcPct val="130000"/>
              </a:lnSpc>
              <a:spcBef>
                <a:spcPct val="0"/>
              </a:spcBef>
              <a:buFontTx/>
              <a:buNone/>
            </a:pPr>
            <a:r>
              <a:rPr lang="zh-CN" altLang="en-US" sz="1600" spc="300">
                <a:latin typeface="Arial" panose="020B0604020202020204" pitchFamily="34" charset="0"/>
                <a:ea typeface="微软雅黑" panose="020B0503020204020204" charset="-122"/>
                <a:sym typeface="Arial" panose="020B0604020202020204" pitchFamily="34" charset="0"/>
              </a:rPr>
              <a:t>（2）停车</a:t>
            </a:r>
            <a:endParaRPr lang="zh-CN" altLang="en-US" sz="1600" spc="300">
              <a:latin typeface="Arial" panose="020B0604020202020204" pitchFamily="34" charset="0"/>
              <a:ea typeface="微软雅黑" panose="020B0503020204020204" charset="-122"/>
              <a:sym typeface="Arial" panose="020B0604020202020204" pitchFamily="34" charset="0"/>
            </a:endParaRPr>
          </a:p>
          <a:p>
            <a:pPr algn="l">
              <a:lnSpc>
                <a:spcPct val="130000"/>
              </a:lnSpc>
              <a:spcBef>
                <a:spcPct val="0"/>
              </a:spcBef>
              <a:buFontTx/>
              <a:buNone/>
            </a:pPr>
            <a:r>
              <a:rPr lang="zh-CN" altLang="en-US" sz="1600" spc="300">
                <a:latin typeface="Arial" panose="020B0604020202020204" pitchFamily="34" charset="0"/>
                <a:ea typeface="微软雅黑" panose="020B0503020204020204" charset="-122"/>
                <a:sym typeface="Arial" panose="020B0604020202020204" pitchFamily="34" charset="0"/>
              </a:rPr>
              <a:t>（3）过载保护。</a:t>
            </a:r>
            <a:endParaRPr lang="zh-CN" altLang="en-US" sz="1600" spc="300">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504440" y="302895"/>
            <a:ext cx="569150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三、点动与连续混合控制线路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任意多边形 4"/>
          <p:cNvSpPr/>
          <p:nvPr>
            <p:custDataLst>
              <p:tags r:id="rId1"/>
            </p:custDataLst>
          </p:nvPr>
        </p:nvSpPr>
        <p:spPr>
          <a:xfrm rot="14400000">
            <a:off x="4449102" y="3845245"/>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2"/>
            </p:custDataLst>
          </p:nvPr>
        </p:nvSpPr>
        <p:spPr>
          <a:xfrm flipH="1">
            <a:off x="5210507" y="2993195"/>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dirty="0">
              <a:latin typeface="微软雅黑" panose="020B0503020204020204" charset="-122"/>
              <a:ea typeface="微软雅黑" panose="020B0503020204020204" charset="-122"/>
            </a:endParaRPr>
          </a:p>
        </p:txBody>
      </p:sp>
      <p:sp>
        <p:nvSpPr>
          <p:cNvPr id="7" name="任意多边形 6"/>
          <p:cNvSpPr/>
          <p:nvPr>
            <p:custDataLst>
              <p:tags r:id="rId3"/>
            </p:custDataLst>
          </p:nvPr>
        </p:nvSpPr>
        <p:spPr bwMode="auto">
          <a:xfrm rot="3600000">
            <a:off x="4996952" y="4439481"/>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4"/>
            </p:custDataLst>
          </p:nvPr>
        </p:nvSpPr>
        <p:spPr bwMode="auto">
          <a:xfrm rot="5400000">
            <a:off x="5870516" y="3412839"/>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8" name="任意多边形 14"/>
          <p:cNvSpPr/>
          <p:nvPr>
            <p:custDataLst>
              <p:tags r:id="rId5"/>
            </p:custDataLst>
          </p:nvPr>
        </p:nvSpPr>
        <p:spPr bwMode="auto">
          <a:xfrm rot="3594430">
            <a:off x="6751632" y="4444952"/>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7" name="任意多边形 6"/>
          <p:cNvSpPr/>
          <p:nvPr>
            <p:custDataLst>
              <p:tags r:id="rId6"/>
            </p:custDataLst>
          </p:nvPr>
        </p:nvSpPr>
        <p:spPr>
          <a:xfrm rot="13140956" flipH="1">
            <a:off x="5105546" y="3764006"/>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9" name="任意多边形 3"/>
          <p:cNvSpPr/>
          <p:nvPr>
            <p:custDataLst>
              <p:tags r:id="rId7"/>
            </p:custDataLst>
          </p:nvPr>
        </p:nvSpPr>
        <p:spPr>
          <a:xfrm rot="7200000" flipH="1">
            <a:off x="5982831" y="384975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6" name="文本框 15"/>
          <p:cNvSpPr txBox="1"/>
          <p:nvPr>
            <p:custDataLst>
              <p:tags r:id="rId8"/>
            </p:custDataLst>
          </p:nvPr>
        </p:nvSpPr>
        <p:spPr bwMode="auto">
          <a:xfrm>
            <a:off x="6435090" y="1661795"/>
            <a:ext cx="4973955" cy="359410"/>
          </a:xfrm>
          <a:prstGeom prst="rect">
            <a:avLst/>
          </a:prstGeom>
          <a:noFill/>
        </p:spPr>
        <p:txBody>
          <a:bodyPr wrap="square" lIns="90000" tIns="46800" rIns="90000" bIns="0" anchor="b" anchorCtr="0"/>
          <a:p>
            <a:pPr algn="l" fontAlgn="auto">
              <a:lnSpc>
                <a:spcPct val="120000"/>
              </a:lnSpc>
            </a:pPr>
            <a:r>
              <a:rPr lang="zh-CN" altLang="en-US" sz="1600" b="1" spc="300">
                <a:solidFill>
                  <a:srgbClr val="1F74AD"/>
                </a:solidFill>
                <a:effectLst/>
                <a:latin typeface="微软雅黑" panose="020B0503020204020204" charset="-122"/>
                <a:ea typeface="微软雅黑" panose="020B0503020204020204" charset="-122"/>
                <a:cs typeface="+mn-ea"/>
              </a:rPr>
              <a:t>（一）点动与连续混合正转控制线路原理图</a:t>
            </a:r>
            <a:endParaRPr lang="zh-CN" altLang="en-US" sz="1600" b="1" spc="300">
              <a:solidFill>
                <a:srgbClr val="1F74AD"/>
              </a:solidFill>
              <a:effectLst/>
              <a:latin typeface="微软雅黑" panose="020B0503020204020204" charset="-122"/>
              <a:ea typeface="微软雅黑" panose="020B0503020204020204" charset="-122"/>
              <a:cs typeface="+mn-ea"/>
            </a:endParaRPr>
          </a:p>
        </p:txBody>
      </p:sp>
      <p:sp>
        <p:nvSpPr>
          <p:cNvPr id="17" name="文本框 16"/>
          <p:cNvSpPr txBox="1"/>
          <p:nvPr>
            <p:custDataLst>
              <p:tags r:id="rId9"/>
            </p:custDataLst>
          </p:nvPr>
        </p:nvSpPr>
        <p:spPr bwMode="auto">
          <a:xfrm>
            <a:off x="6435090" y="2021205"/>
            <a:ext cx="4706620" cy="854075"/>
          </a:xfrm>
          <a:prstGeom prst="rect">
            <a:avLst/>
          </a:prstGeom>
          <a:noFill/>
        </p:spPr>
        <p:txBody>
          <a:bodyPr wrap="square" lIns="90000" tIns="0" rIns="90000" bIns="46800">
            <a:noAutofit/>
          </a:bodyPr>
          <a:p>
            <a:pPr algn="l" fontAlgn="auto">
              <a:lnSpc>
                <a:spcPct val="120000"/>
              </a:lnSpc>
            </a:pPr>
            <a:r>
              <a:rPr lang="zh-CN" altLang="en-US" sz="1600" b="0" spc="150">
                <a:solidFill>
                  <a:srgbClr val="000000"/>
                </a:solidFill>
                <a:effectLst/>
                <a:latin typeface="微软雅黑" panose="020B0503020204020204" charset="-122"/>
                <a:ea typeface="微软雅黑" panose="020B0503020204020204" charset="-122"/>
              </a:rPr>
              <a:t>在生产实践过程中，机床设备正常工作需要电动机连续运行，而试车和调整刀具与工件的相对位置时，又要求点动控制。</a:t>
            </a:r>
            <a:endParaRPr lang="zh-CN" altLang="en-US" sz="1600" b="0" spc="150">
              <a:solidFill>
                <a:srgbClr val="000000"/>
              </a:solidFill>
              <a:effectLst/>
              <a:latin typeface="微软雅黑" panose="020B0503020204020204" charset="-122"/>
              <a:ea typeface="微软雅黑" panose="020B0503020204020204" charset="-122"/>
            </a:endParaRPr>
          </a:p>
        </p:txBody>
      </p:sp>
      <p:sp>
        <p:nvSpPr>
          <p:cNvPr id="25" name="文本框 24"/>
          <p:cNvSpPr txBox="1"/>
          <p:nvPr>
            <p:custDataLst>
              <p:tags r:id="rId10"/>
            </p:custDataLst>
          </p:nvPr>
        </p:nvSpPr>
        <p:spPr bwMode="auto">
          <a:xfrm>
            <a:off x="7995285" y="3789045"/>
            <a:ext cx="3413760" cy="729615"/>
          </a:xfrm>
          <a:prstGeom prst="rect">
            <a:avLst/>
          </a:prstGeom>
          <a:noFill/>
        </p:spPr>
        <p:txBody>
          <a:bodyPr wrap="square" lIns="90000" tIns="46800" rIns="90000" bIns="0" anchor="b" anchorCtr="0"/>
          <a:p>
            <a:pPr algn="l" fontAlgn="auto">
              <a:lnSpc>
                <a:spcPct val="120000"/>
              </a:lnSpc>
            </a:pPr>
            <a:r>
              <a:rPr lang="zh-CN" altLang="en-US" sz="1600" b="1" spc="300" dirty="0">
                <a:solidFill>
                  <a:srgbClr val="3498DB"/>
                </a:solidFill>
                <a:effectLst/>
                <a:latin typeface="微软雅黑" panose="020B0503020204020204" charset="-122"/>
                <a:ea typeface="微软雅黑" panose="020B0503020204020204" charset="-122"/>
                <a:cs typeface="+mn-ea"/>
              </a:rPr>
              <a:t>（二）复合按钮实现点动与连续混合控制过程</a:t>
            </a:r>
            <a:endParaRPr lang="zh-CN" altLang="en-US" sz="1600" b="1" spc="300" dirty="0">
              <a:solidFill>
                <a:srgbClr val="3498DB"/>
              </a:solidFill>
              <a:effectLst/>
              <a:latin typeface="微软雅黑" panose="020B0503020204020204" charset="-122"/>
              <a:ea typeface="微软雅黑" panose="020B0503020204020204" charset="-122"/>
              <a:cs typeface="+mn-ea"/>
            </a:endParaRPr>
          </a:p>
        </p:txBody>
      </p:sp>
      <p:sp>
        <p:nvSpPr>
          <p:cNvPr id="26" name="文本框 25"/>
          <p:cNvSpPr txBox="1"/>
          <p:nvPr>
            <p:custDataLst>
              <p:tags r:id="rId11"/>
            </p:custDataLst>
          </p:nvPr>
        </p:nvSpPr>
        <p:spPr bwMode="auto">
          <a:xfrm>
            <a:off x="8195945" y="4596765"/>
            <a:ext cx="2787650" cy="996315"/>
          </a:xfrm>
          <a:prstGeom prst="rect">
            <a:avLst/>
          </a:prstGeom>
          <a:noFill/>
        </p:spPr>
        <p:txBody>
          <a:bodyPr wrap="square" lIns="90000" tIns="0" rIns="90000" bIns="46800">
            <a:normAutofit/>
          </a:bodyPr>
          <a:p>
            <a:pPr algn="l" fontAlgn="auto">
              <a:lnSpc>
                <a:spcPct val="120000"/>
              </a:lnSpc>
            </a:pPr>
            <a:r>
              <a:rPr lang="zh-CN" altLang="en-US" sz="1600" b="0" spc="150" dirty="0">
                <a:solidFill>
                  <a:srgbClr val="000000"/>
                </a:solidFill>
                <a:effectLst/>
                <a:latin typeface="微软雅黑" panose="020B0503020204020204" charset="-122"/>
                <a:ea typeface="微软雅黑" panose="020B0503020204020204" charset="-122"/>
              </a:rPr>
              <a:t>（1）点动控制</a:t>
            </a:r>
            <a:endParaRPr lang="zh-CN" altLang="en-US" sz="1600" b="0" spc="150" dirty="0">
              <a:solidFill>
                <a:srgbClr val="000000"/>
              </a:solidFill>
              <a:effectLst/>
              <a:latin typeface="微软雅黑" panose="020B0503020204020204" charset="-122"/>
              <a:ea typeface="微软雅黑" panose="020B0503020204020204" charset="-122"/>
            </a:endParaRPr>
          </a:p>
          <a:p>
            <a:pPr algn="l" fontAlgn="auto">
              <a:lnSpc>
                <a:spcPct val="120000"/>
              </a:lnSpc>
            </a:pPr>
            <a:r>
              <a:rPr lang="zh-CN" altLang="en-US" sz="1600" b="0" spc="150" dirty="0">
                <a:solidFill>
                  <a:srgbClr val="000000"/>
                </a:solidFill>
                <a:effectLst/>
                <a:latin typeface="微软雅黑" panose="020B0503020204020204" charset="-122"/>
                <a:ea typeface="微软雅黑" panose="020B0503020204020204" charset="-122"/>
              </a:rPr>
              <a:t>（2）连续控制</a:t>
            </a:r>
            <a:endParaRPr lang="zh-CN" altLang="en-US" sz="1600" b="0" spc="150" dirty="0">
              <a:solidFill>
                <a:srgbClr val="000000"/>
              </a:solidFill>
              <a:effectLst/>
              <a:latin typeface="微软雅黑" panose="020B0503020204020204" charset="-122"/>
              <a:ea typeface="微软雅黑" panose="020B0503020204020204" charset="-122"/>
            </a:endParaRPr>
          </a:p>
          <a:p>
            <a:pPr algn="l" fontAlgn="auto">
              <a:lnSpc>
                <a:spcPct val="120000"/>
              </a:lnSpc>
            </a:pPr>
            <a:r>
              <a:rPr lang="zh-CN" altLang="en-US" sz="1600" b="0" spc="150" dirty="0">
                <a:solidFill>
                  <a:srgbClr val="000000"/>
                </a:solidFill>
                <a:effectLst/>
                <a:latin typeface="微软雅黑" panose="020B0503020204020204" charset="-122"/>
                <a:ea typeface="微软雅黑" panose="020B0503020204020204" charset="-122"/>
              </a:rPr>
              <a:t>（3）停止，关键</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27" name="文本框 26"/>
          <p:cNvSpPr txBox="1"/>
          <p:nvPr>
            <p:custDataLst>
              <p:tags r:id="rId12"/>
            </p:custDataLst>
          </p:nvPr>
        </p:nvSpPr>
        <p:spPr bwMode="auto">
          <a:xfrm>
            <a:off x="688340" y="3874135"/>
            <a:ext cx="3072130" cy="668655"/>
          </a:xfrm>
          <a:prstGeom prst="rect">
            <a:avLst/>
          </a:prstGeom>
          <a:noFill/>
        </p:spPr>
        <p:txBody>
          <a:bodyPr wrap="square" lIns="90000" tIns="46800" rIns="90000" bIns="0" anchor="b" anchorCtr="0"/>
          <a:p>
            <a:pPr algn="l" fontAlgn="auto">
              <a:lnSpc>
                <a:spcPct val="120000"/>
              </a:lnSpc>
            </a:pPr>
            <a:r>
              <a:rPr lang="zh-CN" altLang="en-US" sz="1600" b="1" spc="300" dirty="0">
                <a:solidFill>
                  <a:srgbClr val="69A35B"/>
                </a:solidFill>
                <a:effectLst/>
                <a:latin typeface="微软雅黑" panose="020B0503020204020204" charset="-122"/>
                <a:ea typeface="微软雅黑" panose="020B0503020204020204" charset="-122"/>
                <a:cs typeface="+mn-ea"/>
              </a:rPr>
              <a:t>（三）点动与连续混合控制线路特点</a:t>
            </a:r>
            <a:endParaRPr lang="zh-CN" altLang="en-US" sz="1600" b="1" spc="300" dirty="0">
              <a:solidFill>
                <a:srgbClr val="69A35B"/>
              </a:solidFill>
              <a:effectLst/>
              <a:latin typeface="微软雅黑" panose="020B0503020204020204" charset="-122"/>
              <a:ea typeface="微软雅黑" panose="020B0503020204020204" charset="-122"/>
              <a:cs typeface="+mn-ea"/>
            </a:endParaRPr>
          </a:p>
        </p:txBody>
      </p:sp>
      <p:sp>
        <p:nvSpPr>
          <p:cNvPr id="28" name="文本框 27"/>
          <p:cNvSpPr txBox="1"/>
          <p:nvPr>
            <p:custDataLst>
              <p:tags r:id="rId13"/>
            </p:custDataLst>
          </p:nvPr>
        </p:nvSpPr>
        <p:spPr bwMode="auto">
          <a:xfrm>
            <a:off x="688340" y="4596765"/>
            <a:ext cx="3547110" cy="711835"/>
          </a:xfrm>
          <a:prstGeom prst="rect">
            <a:avLst/>
          </a:prstGeom>
          <a:noFill/>
        </p:spPr>
        <p:txBody>
          <a:bodyPr wrap="square" lIns="90000" tIns="0" rIns="90000" bIns="46800">
            <a:normAutofit/>
          </a:bodyPr>
          <a:p>
            <a:pPr algn="l" fontAlgn="auto">
              <a:lnSpc>
                <a:spcPct val="120000"/>
              </a:lnSpc>
            </a:pPr>
            <a:r>
              <a:rPr lang="zh-CN" altLang="en-US" sz="1600" b="0" spc="150" dirty="0">
                <a:solidFill>
                  <a:srgbClr val="000000"/>
                </a:solidFill>
                <a:effectLst/>
                <a:latin typeface="微软雅黑" panose="020B0503020204020204" charset="-122"/>
                <a:ea typeface="微软雅黑" panose="020B0503020204020204" charset="-122"/>
              </a:rPr>
              <a:t>线路简单，但动作不够可靠。</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3" name="矩形 2"/>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四、正反转控制线路</a:t>
            </a:r>
            <a:endParaRPr lang="zh-CN" altLang="en-US" sz="3200"/>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3" name="任意多边形 16"/>
          <p:cNvSpPr/>
          <p:nvPr>
            <p:custDataLst>
              <p:tags r:id="rId1"/>
            </p:custDataLst>
          </p:nvPr>
        </p:nvSpPr>
        <p:spPr bwMode="auto">
          <a:xfrm rot="18900000">
            <a:off x="3491357" y="2494629"/>
            <a:ext cx="2294285" cy="2289277"/>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solidFill>
            <a:srgbClr val="1F74AD"/>
          </a:solidFill>
          <a:ln>
            <a:noFill/>
          </a:ln>
        </p:spPr>
        <p:txBody>
          <a:bodyPr wrap="square" lIns="91440" tIns="45720" rIns="91440" bIns="45720" anchor="ctr">
            <a:normAutofit/>
          </a:bodyPr>
          <a:lstStyle/>
          <a:p>
            <a:pPr algn="ctr"/>
          </a:p>
        </p:txBody>
      </p:sp>
      <p:sp>
        <p:nvSpPr>
          <p:cNvPr id="44" name="任意多边形 16"/>
          <p:cNvSpPr/>
          <p:nvPr>
            <p:custDataLst>
              <p:tags r:id="rId2"/>
            </p:custDataLst>
          </p:nvPr>
        </p:nvSpPr>
        <p:spPr bwMode="auto">
          <a:xfrm rot="18900000">
            <a:off x="6317915" y="2494629"/>
            <a:ext cx="2294285" cy="2289277"/>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solidFill>
            <a:srgbClr val="3498DB"/>
          </a:solidFill>
          <a:ln>
            <a:noFill/>
          </a:ln>
        </p:spPr>
        <p:txBody>
          <a:bodyPr wrap="square" lIns="91440" tIns="45720" rIns="91440" bIns="45720" anchor="ctr">
            <a:normAutofit/>
          </a:bodyPr>
          <a:lstStyle/>
          <a:p>
            <a:pPr algn="ctr"/>
          </a:p>
        </p:txBody>
      </p:sp>
      <p:sp>
        <p:nvSpPr>
          <p:cNvPr id="46" name="椭圆 45"/>
          <p:cNvSpPr/>
          <p:nvPr>
            <p:custDataLst>
              <p:tags r:id="rId3"/>
            </p:custDataLst>
          </p:nvPr>
        </p:nvSpPr>
        <p:spPr bwMode="auto">
          <a:xfrm>
            <a:off x="4654634" y="2207158"/>
            <a:ext cx="2871964" cy="2866455"/>
          </a:xfrm>
          <a:prstGeom prst="ellipse">
            <a:avLst/>
          </a:prstGeom>
          <a:solidFill>
            <a:sysClr val="window" lastClr="FFFFFF">
              <a:lumMod val="95000"/>
            </a:sysClr>
          </a:solidFill>
          <a:ln>
            <a:noFill/>
          </a:ln>
        </p:spPr>
        <p:txBody>
          <a:bodyPr wrap="square" lIns="91440" tIns="45720" rIns="91440" bIns="45720" anchor="ctr">
            <a:normAutofit/>
          </a:bodyPr>
          <a:lstStyle/>
          <a:p>
            <a:pPr algn="ctr"/>
          </a:p>
        </p:txBody>
      </p:sp>
      <p:sp>
        <p:nvSpPr>
          <p:cNvPr id="3" name="椭圆 2"/>
          <p:cNvSpPr/>
          <p:nvPr>
            <p:custDataLst>
              <p:tags r:id="rId4"/>
            </p:custDataLst>
          </p:nvPr>
        </p:nvSpPr>
        <p:spPr bwMode="auto">
          <a:xfrm>
            <a:off x="4750514" y="2303035"/>
            <a:ext cx="2680206" cy="267469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p>
        </p:txBody>
      </p:sp>
      <p:sp>
        <p:nvSpPr>
          <p:cNvPr id="34" name="任意多边形: 形状 33"/>
          <p:cNvSpPr/>
          <p:nvPr>
            <p:custDataLst>
              <p:tags r:id="rId5"/>
            </p:custDataLst>
          </p:nvPr>
        </p:nvSpPr>
        <p:spPr>
          <a:xfrm rot="5400000">
            <a:off x="4230303" y="3046955"/>
            <a:ext cx="2455236" cy="1187713"/>
          </a:xfrm>
          <a:custGeom>
            <a:avLst/>
            <a:gdLst>
              <a:gd name="connsiteX0" fmla="*/ 0 w 2700759"/>
              <a:gd name="connsiteY0" fmla="*/ 0 h 1306484"/>
              <a:gd name="connsiteX1" fmla="*/ 2700759 w 2700759"/>
              <a:gd name="connsiteY1" fmla="*/ 0 h 1306484"/>
              <a:gd name="connsiteX2" fmla="*/ 2696109 w 2700759"/>
              <a:gd name="connsiteY2" fmla="*/ 92077 h 1306484"/>
              <a:gd name="connsiteX3" fmla="*/ 1350380 w 2700759"/>
              <a:gd name="connsiteY3" fmla="*/ 1306484 h 1306484"/>
              <a:gd name="connsiteX4" fmla="*/ 4650 w 2700759"/>
              <a:gd name="connsiteY4" fmla="*/ 92077 h 1306484"/>
              <a:gd name="connsiteX5" fmla="*/ 0 w 2700759"/>
              <a:gd name="connsiteY5" fmla="*/ 0 h 130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759" h="1306484">
                <a:moveTo>
                  <a:pt x="0" y="0"/>
                </a:moveTo>
                <a:lnTo>
                  <a:pt x="2700759" y="0"/>
                </a:lnTo>
                <a:lnTo>
                  <a:pt x="2696109" y="92077"/>
                </a:lnTo>
                <a:cubicBezTo>
                  <a:pt x="2626837" y="774191"/>
                  <a:pt x="2050770" y="1306484"/>
                  <a:pt x="1350380" y="1306484"/>
                </a:cubicBezTo>
                <a:cubicBezTo>
                  <a:pt x="649989" y="1306484"/>
                  <a:pt x="73922" y="774191"/>
                  <a:pt x="4650" y="92077"/>
                </a:cubicBezTo>
                <a:lnTo>
                  <a:pt x="0"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3" name="任意多边形: 形状 32"/>
          <p:cNvSpPr/>
          <p:nvPr>
            <p:custDataLst>
              <p:tags r:id="rId6"/>
            </p:custDataLst>
          </p:nvPr>
        </p:nvSpPr>
        <p:spPr>
          <a:xfrm rot="5400000">
            <a:off x="5502071" y="3046955"/>
            <a:ext cx="2455236" cy="1187713"/>
          </a:xfrm>
          <a:custGeom>
            <a:avLst/>
            <a:gdLst>
              <a:gd name="connsiteX0" fmla="*/ 0 w 2700759"/>
              <a:gd name="connsiteY0" fmla="*/ 1306484 h 1306484"/>
              <a:gd name="connsiteX1" fmla="*/ 4650 w 2700759"/>
              <a:gd name="connsiteY1" fmla="*/ 1214407 h 1306484"/>
              <a:gd name="connsiteX2" fmla="*/ 1350380 w 2700759"/>
              <a:gd name="connsiteY2" fmla="*/ 0 h 1306484"/>
              <a:gd name="connsiteX3" fmla="*/ 2696109 w 2700759"/>
              <a:gd name="connsiteY3" fmla="*/ 1214407 h 1306484"/>
              <a:gd name="connsiteX4" fmla="*/ 2700759 w 2700759"/>
              <a:gd name="connsiteY4" fmla="*/ 1306484 h 1306484"/>
              <a:gd name="connsiteX5" fmla="*/ 0 w 2700759"/>
              <a:gd name="connsiteY5" fmla="*/ 1306484 h 130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759" h="1306484">
                <a:moveTo>
                  <a:pt x="0" y="1306484"/>
                </a:moveTo>
                <a:lnTo>
                  <a:pt x="4650" y="1214407"/>
                </a:lnTo>
                <a:cubicBezTo>
                  <a:pt x="73922" y="532293"/>
                  <a:pt x="649989" y="0"/>
                  <a:pt x="1350380" y="0"/>
                </a:cubicBezTo>
                <a:cubicBezTo>
                  <a:pt x="2050770" y="0"/>
                  <a:pt x="2626837" y="532293"/>
                  <a:pt x="2696109" y="1214407"/>
                </a:cubicBezTo>
                <a:lnTo>
                  <a:pt x="2700759" y="1306484"/>
                </a:lnTo>
                <a:lnTo>
                  <a:pt x="0" y="1306484"/>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55" name="任意多边形 54"/>
          <p:cNvSpPr/>
          <p:nvPr>
            <p:custDataLst>
              <p:tags r:id="rId7"/>
            </p:custDataLst>
          </p:nvPr>
        </p:nvSpPr>
        <p:spPr bwMode="auto">
          <a:xfrm>
            <a:off x="3549240" y="3381835"/>
            <a:ext cx="515829" cy="514864"/>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 lastClr="FFFFFF"/>
          </a:solidFill>
          <a:ln>
            <a:noFill/>
          </a:ln>
        </p:spPr>
        <p:txBody>
          <a:bodyPr wrap="square" lIns="91440" tIns="45720" rIns="91440" bIns="45720">
            <a:normAutofit/>
          </a:bodyPr>
          <a:lstStyle/>
          <a:p>
            <a:endParaRPr lang="zh-CN" altLang="en-US"/>
          </a:p>
        </p:txBody>
      </p:sp>
      <p:sp>
        <p:nvSpPr>
          <p:cNvPr id="45" name="任意多边形 50"/>
          <p:cNvSpPr/>
          <p:nvPr>
            <p:custDataLst>
              <p:tags r:id="rId8"/>
            </p:custDataLst>
          </p:nvPr>
        </p:nvSpPr>
        <p:spPr bwMode="auto">
          <a:xfrm>
            <a:off x="8019213" y="3391240"/>
            <a:ext cx="515831" cy="496085"/>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42" name="文本框 41"/>
          <p:cNvSpPr txBox="1"/>
          <p:nvPr>
            <p:custDataLst>
              <p:tags r:id="rId9"/>
            </p:custDataLst>
          </p:nvPr>
        </p:nvSpPr>
        <p:spPr>
          <a:xfrm>
            <a:off x="4912024" y="3370574"/>
            <a:ext cx="591127" cy="581660"/>
          </a:xfrm>
          <a:prstGeom prst="rect">
            <a:avLst/>
          </a:prstGeom>
          <a:noFill/>
        </p:spPr>
        <p:txBody>
          <a:bodyPr wrap="square" rtlCol="0" anchor="ctr" anchorCtr="0">
            <a:normAutofit fontScale="92500" lnSpcReduction="10000"/>
          </a:bodyPr>
          <a:lstStyle/>
          <a:p>
            <a:pPr algn="ctr"/>
            <a:r>
              <a:rPr lang="en-US" altLang="zh-CN" sz="3600" b="1" dirty="0">
                <a:solidFill>
                  <a:sysClr val="window" lastClr="FFFFFF"/>
                </a:solidFill>
              </a:rPr>
              <a:t>1</a:t>
            </a:r>
            <a:endParaRPr lang="zh-CN" altLang="en-US" sz="3600" b="1" dirty="0">
              <a:solidFill>
                <a:sysClr val="window" lastClr="FFFFFF"/>
              </a:solidFill>
            </a:endParaRPr>
          </a:p>
        </p:txBody>
      </p:sp>
      <p:sp>
        <p:nvSpPr>
          <p:cNvPr id="35" name="文本框 34"/>
          <p:cNvSpPr txBox="1"/>
          <p:nvPr>
            <p:custDataLst>
              <p:tags r:id="rId10"/>
            </p:custDataLst>
          </p:nvPr>
        </p:nvSpPr>
        <p:spPr>
          <a:xfrm>
            <a:off x="408940" y="2395855"/>
            <a:ext cx="2879725" cy="78549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latin typeface="微软雅黑" panose="020B0503020204020204" charset="-122"/>
                <a:ea typeface="微软雅黑" panose="020B0503020204020204" charset="-122"/>
                <a:cs typeface="+mn-ea"/>
              </a:rPr>
              <a:t>（一）正反转控制线路原理图</a:t>
            </a:r>
            <a:endParaRPr lang="zh-CN" altLang="en-US" b="1" spc="300" dirty="0">
              <a:latin typeface="微软雅黑" panose="020B0503020204020204" charset="-122"/>
              <a:ea typeface="微软雅黑" panose="020B0503020204020204" charset="-122"/>
              <a:cs typeface="+mn-ea"/>
            </a:endParaRPr>
          </a:p>
        </p:txBody>
      </p:sp>
      <p:sp>
        <p:nvSpPr>
          <p:cNvPr id="36" name="文本框 35"/>
          <p:cNvSpPr txBox="1"/>
          <p:nvPr>
            <p:custDataLst>
              <p:tags r:id="rId11"/>
            </p:custDataLst>
          </p:nvPr>
        </p:nvSpPr>
        <p:spPr>
          <a:xfrm>
            <a:off x="408940" y="3353435"/>
            <a:ext cx="2879725" cy="218948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dirty="0">
                <a:latin typeface="微软雅黑" panose="020B0503020204020204" charset="-122"/>
                <a:ea typeface="微软雅黑" panose="020B0503020204020204" charset="-122"/>
              </a:rPr>
              <a:t>要使三相异步电动机反转，只要将电动机接三相电源线中的任意两根对调连接即可。若在电动机单向运转控制电路基础上再增加一个接触器及相应的控制线路就可实现正反转控制。</a:t>
            </a:r>
            <a:endParaRPr lang="zh-CN" altLang="en-US" sz="1600" spc="150" dirty="0">
              <a:latin typeface="微软雅黑" panose="020B0503020204020204" charset="-122"/>
              <a:ea typeface="微软雅黑" panose="020B0503020204020204" charset="-122"/>
            </a:endParaRPr>
          </a:p>
        </p:txBody>
      </p:sp>
      <p:sp>
        <p:nvSpPr>
          <p:cNvPr id="38" name="文本框 37"/>
          <p:cNvSpPr txBox="1"/>
          <p:nvPr>
            <p:custDataLst>
              <p:tags r:id="rId12"/>
            </p:custDataLst>
          </p:nvPr>
        </p:nvSpPr>
        <p:spPr>
          <a:xfrm>
            <a:off x="8902700" y="2395855"/>
            <a:ext cx="2879725" cy="74295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b="1" spc="300" dirty="0">
                <a:latin typeface="微软雅黑" panose="020B0503020204020204" charset="-122"/>
                <a:ea typeface="微软雅黑" panose="020B0503020204020204" charset="-122"/>
                <a:cs typeface="+mn-ea"/>
              </a:rPr>
              <a:t>（二）正反转控制动作过程</a:t>
            </a:r>
            <a:endParaRPr lang="zh-CN" altLang="en-US" b="1" spc="300" dirty="0">
              <a:latin typeface="微软雅黑" panose="020B0503020204020204" charset="-122"/>
              <a:ea typeface="微软雅黑" panose="020B0503020204020204" charset="-122"/>
              <a:cs typeface="+mn-ea"/>
            </a:endParaRPr>
          </a:p>
        </p:txBody>
      </p:sp>
      <p:sp>
        <p:nvSpPr>
          <p:cNvPr id="39" name="文本框 38"/>
          <p:cNvSpPr txBox="1"/>
          <p:nvPr>
            <p:custDataLst>
              <p:tags r:id="rId13"/>
            </p:custDataLst>
          </p:nvPr>
        </p:nvSpPr>
        <p:spPr>
          <a:xfrm>
            <a:off x="8902700" y="3181350"/>
            <a:ext cx="2879725" cy="243205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spc="150" dirty="0">
                <a:latin typeface="微软雅黑" panose="020B0503020204020204" charset="-122"/>
                <a:ea typeface="微软雅黑" panose="020B0503020204020204" charset="-122"/>
              </a:rPr>
              <a:t>采用了复合按钮互锁，即将两个启动按钮的动断触点分别串联到另一接触器线圈的控制支路上。这样，若正转时要反转，直接按反转按钮 SB2，其动断触点断开，正转接触器 KM1 线圈断电，主触点断开。</a:t>
            </a:r>
            <a:endParaRPr lang="zh-CN" altLang="en-US" sz="1600" spc="150" dirty="0">
              <a:latin typeface="微软雅黑" panose="020B0503020204020204" charset="-122"/>
              <a:ea typeface="微软雅黑" panose="020B0503020204020204" charset="-122"/>
            </a:endParaRPr>
          </a:p>
        </p:txBody>
      </p:sp>
      <p:sp>
        <p:nvSpPr>
          <p:cNvPr id="40" name="文本框 39"/>
          <p:cNvSpPr txBox="1"/>
          <p:nvPr>
            <p:custDataLst>
              <p:tags r:id="rId14"/>
            </p:custDataLst>
          </p:nvPr>
        </p:nvSpPr>
        <p:spPr>
          <a:xfrm>
            <a:off x="6604484" y="3353335"/>
            <a:ext cx="591127" cy="581660"/>
          </a:xfrm>
          <a:prstGeom prst="rect">
            <a:avLst/>
          </a:prstGeom>
          <a:noFill/>
        </p:spPr>
        <p:txBody>
          <a:bodyPr wrap="square" rtlCol="0" anchor="ctr" anchorCtr="0">
            <a:normAutofit fontScale="92500" lnSpcReduction="10000"/>
          </a:bodyPr>
          <a:lstStyle/>
          <a:p>
            <a:pPr algn="ctr"/>
            <a:r>
              <a:rPr lang="en-US" altLang="zh-CN" sz="3600" b="1" dirty="0">
                <a:solidFill>
                  <a:sysClr val="window" lastClr="FFFFFF"/>
                </a:solidFill>
              </a:rPr>
              <a:t>2</a:t>
            </a:r>
            <a:endParaRPr lang="zh-CN" altLang="en-US" sz="3600" b="1" dirty="0">
              <a:solidFill>
                <a:sysClr val="window" lastClr="FFFFFF"/>
              </a:solidFill>
            </a:endParaRPr>
          </a:p>
        </p:txBody>
      </p:sp>
      <p:pic>
        <p:nvPicPr>
          <p:cNvPr id="4" name="图片 3"/>
          <p:cNvPicPr>
            <a:picLocks noChangeAspect="1"/>
          </p:cNvPicPr>
          <p:nvPr>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5535972" y="3082980"/>
            <a:ext cx="1115665" cy="1115665"/>
          </a:xfrm>
          <a:prstGeom prst="rect">
            <a:avLst/>
          </a:prstGeom>
        </p:spPr>
      </p:pic>
      <p:sp>
        <p:nvSpPr>
          <p:cNvPr id="5" name="矩形 4"/>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一</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183005" y="2779395"/>
            <a:ext cx="4422775"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认识三相异步电动机</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698240" y="662940"/>
            <a:ext cx="623633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五、电气控制系统的保护环节</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立方体 4"/>
          <p:cNvSpPr/>
          <p:nvPr>
            <p:custDataLst>
              <p:tags r:id="rId1"/>
            </p:custDataLst>
          </p:nvPr>
        </p:nvSpPr>
        <p:spPr>
          <a:xfrm rot="21091489" flipH="1">
            <a:off x="1436702" y="3908458"/>
            <a:ext cx="1668644" cy="679683"/>
          </a:xfrm>
          <a:prstGeom prst="cube">
            <a:avLst>
              <a:gd name="adj" fmla="val 80345"/>
            </a:avLst>
          </a:prstGeom>
          <a:solidFill>
            <a:srgbClr val="FE8B44"/>
          </a:solidFill>
          <a:ln>
            <a:noFill/>
          </a:ln>
        </p:spPr>
        <p:style>
          <a:lnRef idx="2">
            <a:srgbClr val="6D82D1">
              <a:shade val="50000"/>
            </a:srgbClr>
          </a:lnRef>
          <a:fillRef idx="1">
            <a:srgbClr val="6D82D1"/>
          </a:fillRef>
          <a:effectRef idx="0">
            <a:srgbClr val="6D82D1"/>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cxnSp>
        <p:nvCxnSpPr>
          <p:cNvPr id="12" name="直接连接符 11"/>
          <p:cNvCxnSpPr/>
          <p:nvPr>
            <p:custDataLst>
              <p:tags r:id="rId2"/>
            </p:custDataLst>
          </p:nvPr>
        </p:nvCxnSpPr>
        <p:spPr>
          <a:xfrm>
            <a:off x="2221390" y="3447481"/>
            <a:ext cx="0" cy="683448"/>
          </a:xfrm>
          <a:prstGeom prst="line">
            <a:avLst/>
          </a:prstGeom>
          <a:ln>
            <a:solidFill>
              <a:srgbClr val="FE8B44">
                <a:lumMod val="60000"/>
                <a:lumOff val="40000"/>
              </a:srgbClr>
            </a:solidFill>
            <a:headEnd type="none"/>
            <a:tailEnd type="oval"/>
          </a:ln>
        </p:spPr>
        <p:style>
          <a:lnRef idx="1">
            <a:srgbClr val="6D82D1"/>
          </a:lnRef>
          <a:fillRef idx="0">
            <a:srgbClr val="6D82D1"/>
          </a:fillRef>
          <a:effectRef idx="0">
            <a:srgbClr val="6D82D1"/>
          </a:effectRef>
          <a:fontRef idx="minor">
            <a:sysClr val="windowText" lastClr="000000"/>
          </a:fontRef>
        </p:style>
      </p:cxnSp>
      <p:sp>
        <p:nvSpPr>
          <p:cNvPr id="14" name="椭圆 13"/>
          <p:cNvSpPr/>
          <p:nvPr>
            <p:custDataLst>
              <p:tags r:id="rId3"/>
            </p:custDataLst>
          </p:nvPr>
        </p:nvSpPr>
        <p:spPr>
          <a:xfrm>
            <a:off x="2013110" y="3136556"/>
            <a:ext cx="416560" cy="416560"/>
          </a:xfrm>
          <a:prstGeom prst="ellipse">
            <a:avLst/>
          </a:prstGeom>
          <a:solidFill>
            <a:srgbClr val="FE8B44"/>
          </a:solidFill>
          <a:ln>
            <a:noFill/>
          </a:ln>
        </p:spPr>
        <p:style>
          <a:lnRef idx="2">
            <a:srgbClr val="6D82D1">
              <a:shade val="50000"/>
            </a:srgbClr>
          </a:lnRef>
          <a:fillRef idx="1">
            <a:srgbClr val="6D82D1"/>
          </a:fillRef>
          <a:effectRef idx="0">
            <a:srgbClr val="6D82D1"/>
          </a:effectRef>
          <a:fontRef idx="minor">
            <a:sysClr val="window" lastClr="FFFFFF"/>
          </a:fontRef>
        </p:style>
        <p:txBody>
          <a:bodyPr rtlCol="0" anchor="ctr">
            <a:normAutofit fontScale="75000" lnSpcReduction="20000"/>
          </a:bodyPr>
          <a:p>
            <a:pPr algn="ctr"/>
            <a:endParaRPr lang="zh-CN" altLang="en-US">
              <a:sym typeface="Arial" panose="020B0604020202020204" pitchFamily="34" charset="0"/>
            </a:endParaRPr>
          </a:p>
        </p:txBody>
      </p:sp>
      <p:sp>
        <p:nvSpPr>
          <p:cNvPr id="22" name="KSO_Shape"/>
          <p:cNvSpPr/>
          <p:nvPr>
            <p:custDataLst>
              <p:tags r:id="rId4"/>
            </p:custDataLst>
          </p:nvPr>
        </p:nvSpPr>
        <p:spPr bwMode="auto">
          <a:xfrm>
            <a:off x="2112676" y="3227851"/>
            <a:ext cx="219509" cy="231771"/>
          </a:xfrm>
          <a:custGeom>
            <a:avLst/>
            <a:gdLst>
              <a:gd name="T0" fmla="*/ 285195 w 3309"/>
              <a:gd name="T1" fmla="*/ 209540 h 3497"/>
              <a:gd name="T2" fmla="*/ 645550 w 3309"/>
              <a:gd name="T3" fmla="*/ 713569 h 3497"/>
              <a:gd name="T4" fmla="*/ 601793 w 3309"/>
              <a:gd name="T5" fmla="*/ 534919 h 3497"/>
              <a:gd name="T6" fmla="*/ 661509 w 3309"/>
              <a:gd name="T7" fmla="*/ 415476 h 3497"/>
              <a:gd name="T8" fmla="*/ 813887 w 3309"/>
              <a:gd name="T9" fmla="*/ 515870 h 3497"/>
              <a:gd name="T10" fmla="*/ 876692 w 3309"/>
              <a:gd name="T11" fmla="*/ 497336 h 3497"/>
              <a:gd name="T12" fmla="*/ 887503 w 3309"/>
              <a:gd name="T13" fmla="*/ 374804 h 3497"/>
              <a:gd name="T14" fmla="*/ 1038337 w 3309"/>
              <a:gd name="T15" fmla="*/ 387675 h 3497"/>
              <a:gd name="T16" fmla="*/ 1050692 w 3309"/>
              <a:gd name="T17" fmla="*/ 422684 h 3497"/>
              <a:gd name="T18" fmla="*/ 1104230 w 3309"/>
              <a:gd name="T19" fmla="*/ 505058 h 3497"/>
              <a:gd name="T20" fmla="*/ 1111952 w 3309"/>
              <a:gd name="T21" fmla="*/ 466960 h 3497"/>
              <a:gd name="T22" fmla="*/ 1209763 w 3309"/>
              <a:gd name="T23" fmla="*/ 413417 h 3497"/>
              <a:gd name="T24" fmla="*/ 1424946 w 3309"/>
              <a:gd name="T25" fmla="*/ 1166114 h 3497"/>
              <a:gd name="T26" fmla="*/ 1072313 w 3309"/>
              <a:gd name="T27" fmla="*/ 1638222 h 3497"/>
              <a:gd name="T28" fmla="*/ 669230 w 3309"/>
              <a:gd name="T29" fmla="*/ 1337041 h 3497"/>
              <a:gd name="T30" fmla="*/ 188414 w 3309"/>
              <a:gd name="T31" fmla="*/ 1154272 h 3497"/>
              <a:gd name="T32" fmla="*/ 298065 w 3309"/>
              <a:gd name="T33" fmla="*/ 1078076 h 3497"/>
              <a:gd name="T34" fmla="*/ 569361 w 3309"/>
              <a:gd name="T35" fmla="*/ 1102788 h 3497"/>
              <a:gd name="T36" fmla="*/ 152379 w 3309"/>
              <a:gd name="T37" fmla="*/ 294489 h 3497"/>
              <a:gd name="T38" fmla="*/ 178118 w 3309"/>
              <a:gd name="T39" fmla="*/ 166293 h 3497"/>
              <a:gd name="T40" fmla="*/ 109651 w 3309"/>
              <a:gd name="T41" fmla="*/ 62811 h 3497"/>
              <a:gd name="T42" fmla="*/ 53024 w 3309"/>
              <a:gd name="T43" fmla="*/ 354210 h 3497"/>
              <a:gd name="T44" fmla="*/ 401538 w 3309"/>
              <a:gd name="T45" fmla="*/ 962752 h 3497"/>
              <a:gd name="T46" fmla="*/ 171941 w 3309"/>
              <a:gd name="T47" fmla="*/ 981801 h 3497"/>
              <a:gd name="T48" fmla="*/ 242467 w 3309"/>
              <a:gd name="T49" fmla="*/ 1385436 h 3497"/>
              <a:gd name="T50" fmla="*/ 876177 w 3309"/>
              <a:gd name="T51" fmla="*/ 1548125 h 3497"/>
              <a:gd name="T52" fmla="*/ 1023923 w 3309"/>
              <a:gd name="T53" fmla="*/ 1800397 h 3497"/>
              <a:gd name="T54" fmla="*/ 1597402 w 3309"/>
              <a:gd name="T55" fmla="*/ 1469355 h 3497"/>
              <a:gd name="T56" fmla="*/ 1643218 w 3309"/>
              <a:gd name="T57" fmla="*/ 1301517 h 3497"/>
              <a:gd name="T58" fmla="*/ 1421857 w 3309"/>
              <a:gd name="T59" fmla="*/ 540582 h 3497"/>
              <a:gd name="T60" fmla="*/ 1420313 w 3309"/>
              <a:gd name="T61" fmla="*/ 533890 h 3497"/>
              <a:gd name="T62" fmla="*/ 1370893 w 3309"/>
              <a:gd name="T63" fmla="*/ 389734 h 3497"/>
              <a:gd name="T64" fmla="*/ 1127396 w 3309"/>
              <a:gd name="T65" fmla="*/ 295518 h 3497"/>
              <a:gd name="T66" fmla="*/ 825727 w 3309"/>
              <a:gd name="T67" fmla="*/ 267717 h 3497"/>
              <a:gd name="T68" fmla="*/ 599733 w 3309"/>
              <a:gd name="T69" fmla="*/ 308389 h 3497"/>
              <a:gd name="T70" fmla="*/ 518396 w 3309"/>
              <a:gd name="T71" fmla="*/ 363992 h 3497"/>
              <a:gd name="T72" fmla="*/ 391242 w 3309"/>
              <a:gd name="T73" fmla="*/ 145700 h 3497"/>
              <a:gd name="T74" fmla="*/ 116343 w 3309"/>
              <a:gd name="T75" fmla="*/ 59207 h 34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309" h="3497">
                <a:moveTo>
                  <a:pt x="346" y="323"/>
                </a:moveTo>
                <a:cubicBezTo>
                  <a:pt x="432" y="274"/>
                  <a:pt x="502" y="323"/>
                  <a:pt x="554" y="407"/>
                </a:cubicBezTo>
                <a:cubicBezTo>
                  <a:pt x="554" y="407"/>
                  <a:pt x="1109" y="1359"/>
                  <a:pt x="1116" y="1370"/>
                </a:cubicBezTo>
                <a:cubicBezTo>
                  <a:pt x="1143" y="1418"/>
                  <a:pt x="1223" y="1404"/>
                  <a:pt x="1254" y="1386"/>
                </a:cubicBezTo>
                <a:cubicBezTo>
                  <a:pt x="1297" y="1361"/>
                  <a:pt x="1321" y="1286"/>
                  <a:pt x="1266" y="1192"/>
                </a:cubicBezTo>
                <a:cubicBezTo>
                  <a:pt x="1169" y="1039"/>
                  <a:pt x="1169" y="1039"/>
                  <a:pt x="1169" y="1039"/>
                </a:cubicBezTo>
                <a:cubicBezTo>
                  <a:pt x="1111" y="956"/>
                  <a:pt x="1168" y="886"/>
                  <a:pt x="1251" y="828"/>
                </a:cubicBezTo>
                <a:cubicBezTo>
                  <a:pt x="1262" y="821"/>
                  <a:pt x="1274" y="813"/>
                  <a:pt x="1285" y="807"/>
                </a:cubicBezTo>
                <a:cubicBezTo>
                  <a:pt x="1355" y="766"/>
                  <a:pt x="1421" y="758"/>
                  <a:pt x="1471" y="830"/>
                </a:cubicBezTo>
                <a:cubicBezTo>
                  <a:pt x="1581" y="1002"/>
                  <a:pt x="1581" y="1002"/>
                  <a:pt x="1581" y="1002"/>
                </a:cubicBezTo>
                <a:cubicBezTo>
                  <a:pt x="1621" y="1045"/>
                  <a:pt x="1649" y="1050"/>
                  <a:pt x="1667" y="1039"/>
                </a:cubicBezTo>
                <a:cubicBezTo>
                  <a:pt x="1697" y="1022"/>
                  <a:pt x="1703" y="966"/>
                  <a:pt x="1703" y="966"/>
                </a:cubicBezTo>
                <a:cubicBezTo>
                  <a:pt x="1671" y="878"/>
                  <a:pt x="1671" y="878"/>
                  <a:pt x="1671" y="878"/>
                </a:cubicBezTo>
                <a:cubicBezTo>
                  <a:pt x="1645" y="805"/>
                  <a:pt x="1668" y="760"/>
                  <a:pt x="1724" y="728"/>
                </a:cubicBezTo>
                <a:cubicBezTo>
                  <a:pt x="1740" y="719"/>
                  <a:pt x="1760" y="710"/>
                  <a:pt x="1782" y="702"/>
                </a:cubicBezTo>
                <a:cubicBezTo>
                  <a:pt x="1877" y="668"/>
                  <a:pt x="1982" y="658"/>
                  <a:pt x="2017" y="753"/>
                </a:cubicBezTo>
                <a:cubicBezTo>
                  <a:pt x="2041" y="821"/>
                  <a:pt x="2041" y="821"/>
                  <a:pt x="2041" y="821"/>
                </a:cubicBezTo>
                <a:cubicBezTo>
                  <a:pt x="2041" y="821"/>
                  <a:pt x="2041" y="821"/>
                  <a:pt x="2041" y="821"/>
                </a:cubicBezTo>
                <a:cubicBezTo>
                  <a:pt x="2041" y="821"/>
                  <a:pt x="2082" y="1031"/>
                  <a:pt x="2127" y="1005"/>
                </a:cubicBezTo>
                <a:cubicBezTo>
                  <a:pt x="2133" y="1002"/>
                  <a:pt x="2139" y="994"/>
                  <a:pt x="2145" y="981"/>
                </a:cubicBezTo>
                <a:cubicBezTo>
                  <a:pt x="2145" y="981"/>
                  <a:pt x="2145" y="981"/>
                  <a:pt x="2145" y="981"/>
                </a:cubicBezTo>
                <a:cubicBezTo>
                  <a:pt x="2160" y="907"/>
                  <a:pt x="2160" y="907"/>
                  <a:pt x="2160" y="907"/>
                </a:cubicBezTo>
                <a:cubicBezTo>
                  <a:pt x="2162" y="864"/>
                  <a:pt x="2179" y="838"/>
                  <a:pt x="2205" y="823"/>
                </a:cubicBezTo>
                <a:cubicBezTo>
                  <a:pt x="2240" y="802"/>
                  <a:pt x="2293" y="801"/>
                  <a:pt x="2350" y="803"/>
                </a:cubicBezTo>
                <a:cubicBezTo>
                  <a:pt x="2452" y="806"/>
                  <a:pt x="2473" y="906"/>
                  <a:pt x="2527" y="1102"/>
                </a:cubicBezTo>
                <a:cubicBezTo>
                  <a:pt x="2768" y="2265"/>
                  <a:pt x="2768" y="2265"/>
                  <a:pt x="2768" y="2265"/>
                </a:cubicBezTo>
                <a:cubicBezTo>
                  <a:pt x="2990" y="2659"/>
                  <a:pt x="2990" y="2659"/>
                  <a:pt x="2990" y="2659"/>
                </a:cubicBezTo>
                <a:cubicBezTo>
                  <a:pt x="2083" y="3182"/>
                  <a:pt x="2083" y="3182"/>
                  <a:pt x="2083" y="3182"/>
                </a:cubicBezTo>
                <a:cubicBezTo>
                  <a:pt x="1848" y="2781"/>
                  <a:pt x="1848" y="2781"/>
                  <a:pt x="1848" y="2781"/>
                </a:cubicBezTo>
                <a:cubicBezTo>
                  <a:pt x="1848" y="2781"/>
                  <a:pt x="1615" y="2786"/>
                  <a:pt x="1300" y="2597"/>
                </a:cubicBezTo>
                <a:cubicBezTo>
                  <a:pt x="514" y="2455"/>
                  <a:pt x="514" y="2455"/>
                  <a:pt x="514" y="2455"/>
                </a:cubicBezTo>
                <a:cubicBezTo>
                  <a:pt x="414" y="2437"/>
                  <a:pt x="348" y="2341"/>
                  <a:pt x="366" y="2242"/>
                </a:cubicBezTo>
                <a:cubicBezTo>
                  <a:pt x="375" y="2186"/>
                  <a:pt x="409" y="2141"/>
                  <a:pt x="455" y="2115"/>
                </a:cubicBezTo>
                <a:cubicBezTo>
                  <a:pt x="491" y="2094"/>
                  <a:pt x="534" y="2086"/>
                  <a:pt x="579" y="2094"/>
                </a:cubicBezTo>
                <a:cubicBezTo>
                  <a:pt x="1031" y="2149"/>
                  <a:pt x="1031" y="2149"/>
                  <a:pt x="1031" y="2149"/>
                </a:cubicBezTo>
                <a:cubicBezTo>
                  <a:pt x="1064" y="2154"/>
                  <a:pt x="1089" y="2152"/>
                  <a:pt x="1106" y="2142"/>
                </a:cubicBezTo>
                <a:cubicBezTo>
                  <a:pt x="1170" y="2105"/>
                  <a:pt x="1104" y="1947"/>
                  <a:pt x="891" y="1577"/>
                </a:cubicBezTo>
                <a:cubicBezTo>
                  <a:pt x="296" y="572"/>
                  <a:pt x="296" y="572"/>
                  <a:pt x="296" y="572"/>
                </a:cubicBezTo>
                <a:cubicBezTo>
                  <a:pt x="242" y="486"/>
                  <a:pt x="255" y="380"/>
                  <a:pt x="340" y="326"/>
                </a:cubicBezTo>
                <a:cubicBezTo>
                  <a:pt x="342" y="325"/>
                  <a:pt x="344" y="324"/>
                  <a:pt x="346" y="323"/>
                </a:cubicBezTo>
                <a:moveTo>
                  <a:pt x="226" y="115"/>
                </a:moveTo>
                <a:cubicBezTo>
                  <a:pt x="222" y="117"/>
                  <a:pt x="217" y="120"/>
                  <a:pt x="213" y="122"/>
                </a:cubicBezTo>
                <a:cubicBezTo>
                  <a:pt x="117" y="183"/>
                  <a:pt x="50" y="277"/>
                  <a:pt x="25" y="387"/>
                </a:cubicBezTo>
                <a:cubicBezTo>
                  <a:pt x="0" y="496"/>
                  <a:pt x="45" y="593"/>
                  <a:pt x="103" y="688"/>
                </a:cubicBezTo>
                <a:cubicBezTo>
                  <a:pt x="696" y="1691"/>
                  <a:pt x="696" y="1691"/>
                  <a:pt x="696" y="1691"/>
                </a:cubicBezTo>
                <a:cubicBezTo>
                  <a:pt x="735" y="1758"/>
                  <a:pt x="754" y="1823"/>
                  <a:pt x="780" y="1870"/>
                </a:cubicBezTo>
                <a:cubicBezTo>
                  <a:pt x="617" y="1856"/>
                  <a:pt x="617" y="1856"/>
                  <a:pt x="617" y="1856"/>
                </a:cubicBezTo>
                <a:cubicBezTo>
                  <a:pt x="520" y="1840"/>
                  <a:pt x="420" y="1858"/>
                  <a:pt x="334" y="1907"/>
                </a:cubicBezTo>
                <a:cubicBezTo>
                  <a:pt x="226" y="1969"/>
                  <a:pt x="151" y="2076"/>
                  <a:pt x="129" y="2199"/>
                </a:cubicBezTo>
                <a:cubicBezTo>
                  <a:pt x="88" y="2429"/>
                  <a:pt x="241" y="2650"/>
                  <a:pt x="471" y="2691"/>
                </a:cubicBezTo>
                <a:cubicBezTo>
                  <a:pt x="1215" y="2826"/>
                  <a:pt x="1215" y="2826"/>
                  <a:pt x="1215" y="2826"/>
                </a:cubicBezTo>
                <a:cubicBezTo>
                  <a:pt x="1415" y="2939"/>
                  <a:pt x="1586" y="2986"/>
                  <a:pt x="1702" y="3007"/>
                </a:cubicBezTo>
                <a:cubicBezTo>
                  <a:pt x="1868" y="3291"/>
                  <a:pt x="1868" y="3291"/>
                  <a:pt x="1868" y="3291"/>
                </a:cubicBezTo>
                <a:cubicBezTo>
                  <a:pt x="1989" y="3497"/>
                  <a:pt x="1989" y="3497"/>
                  <a:pt x="1989" y="3497"/>
                </a:cubicBezTo>
                <a:cubicBezTo>
                  <a:pt x="2196" y="3377"/>
                  <a:pt x="2196" y="3377"/>
                  <a:pt x="2196" y="3377"/>
                </a:cubicBezTo>
                <a:cubicBezTo>
                  <a:pt x="3103" y="2854"/>
                  <a:pt x="3103" y="2854"/>
                  <a:pt x="3103" y="2854"/>
                </a:cubicBezTo>
                <a:cubicBezTo>
                  <a:pt x="3309" y="2735"/>
                  <a:pt x="3309" y="2735"/>
                  <a:pt x="3309" y="2735"/>
                </a:cubicBezTo>
                <a:cubicBezTo>
                  <a:pt x="3192" y="2528"/>
                  <a:pt x="3192" y="2528"/>
                  <a:pt x="3192" y="2528"/>
                </a:cubicBezTo>
                <a:cubicBezTo>
                  <a:pt x="2995" y="2179"/>
                  <a:pt x="2995" y="2179"/>
                  <a:pt x="2995" y="2179"/>
                </a:cubicBezTo>
                <a:cubicBezTo>
                  <a:pt x="2762" y="1050"/>
                  <a:pt x="2762" y="1050"/>
                  <a:pt x="2762" y="1050"/>
                </a:cubicBezTo>
                <a:cubicBezTo>
                  <a:pt x="2761" y="1044"/>
                  <a:pt x="2761" y="1044"/>
                  <a:pt x="2761" y="1044"/>
                </a:cubicBezTo>
                <a:cubicBezTo>
                  <a:pt x="2759" y="1037"/>
                  <a:pt x="2759" y="1037"/>
                  <a:pt x="2759" y="1037"/>
                </a:cubicBezTo>
                <a:cubicBezTo>
                  <a:pt x="2749" y="1003"/>
                  <a:pt x="2749" y="1003"/>
                  <a:pt x="2749" y="1003"/>
                </a:cubicBezTo>
                <a:cubicBezTo>
                  <a:pt x="2721" y="903"/>
                  <a:pt x="2700" y="824"/>
                  <a:pt x="2663" y="757"/>
                </a:cubicBezTo>
                <a:cubicBezTo>
                  <a:pt x="2574" y="594"/>
                  <a:pt x="2435" y="565"/>
                  <a:pt x="2359" y="563"/>
                </a:cubicBezTo>
                <a:cubicBezTo>
                  <a:pt x="2304" y="561"/>
                  <a:pt x="2246" y="561"/>
                  <a:pt x="2190" y="574"/>
                </a:cubicBezTo>
                <a:cubicBezTo>
                  <a:pt x="2104" y="461"/>
                  <a:pt x="1943" y="388"/>
                  <a:pt x="1700" y="476"/>
                </a:cubicBezTo>
                <a:cubicBezTo>
                  <a:pt x="1663" y="490"/>
                  <a:pt x="1632" y="504"/>
                  <a:pt x="1604" y="520"/>
                </a:cubicBezTo>
                <a:cubicBezTo>
                  <a:pt x="1577" y="536"/>
                  <a:pt x="1553" y="553"/>
                  <a:pt x="1532" y="572"/>
                </a:cubicBezTo>
                <a:cubicBezTo>
                  <a:pt x="1436" y="523"/>
                  <a:pt x="1309" y="515"/>
                  <a:pt x="1165" y="599"/>
                </a:cubicBezTo>
                <a:cubicBezTo>
                  <a:pt x="1148" y="608"/>
                  <a:pt x="1092" y="642"/>
                  <a:pt x="1075" y="654"/>
                </a:cubicBezTo>
                <a:cubicBezTo>
                  <a:pt x="1050" y="671"/>
                  <a:pt x="1027" y="688"/>
                  <a:pt x="1007" y="707"/>
                </a:cubicBezTo>
                <a:cubicBezTo>
                  <a:pt x="893" y="511"/>
                  <a:pt x="786" y="328"/>
                  <a:pt x="762" y="286"/>
                </a:cubicBezTo>
                <a:cubicBezTo>
                  <a:pt x="760" y="283"/>
                  <a:pt x="760" y="283"/>
                  <a:pt x="760" y="283"/>
                </a:cubicBezTo>
                <a:cubicBezTo>
                  <a:pt x="758" y="279"/>
                  <a:pt x="758" y="279"/>
                  <a:pt x="758" y="279"/>
                </a:cubicBezTo>
                <a:cubicBezTo>
                  <a:pt x="636" y="85"/>
                  <a:pt x="425" y="0"/>
                  <a:pt x="226" y="115"/>
                </a:cubicBezTo>
                <a:close/>
              </a:path>
            </a:pathLst>
          </a:custGeom>
          <a:solidFill>
            <a:srgbClr val="FFFFFF"/>
          </a:solidFill>
          <a:ln>
            <a:noFill/>
          </a:ln>
        </p:spPr>
        <p:txBody>
          <a:bodyPr anchor="ctr" anchorCtr="1">
            <a:normAutofit fontScale="52500" lnSpcReduction="20000"/>
          </a:bodyPr>
          <a:p>
            <a:endParaRPr lang="zh-CN" altLang="en-US">
              <a:sym typeface="Arial" panose="020B0604020202020204" pitchFamily="34" charset="0"/>
            </a:endParaRPr>
          </a:p>
        </p:txBody>
      </p:sp>
      <p:sp>
        <p:nvSpPr>
          <p:cNvPr id="29" name="文本框 28"/>
          <p:cNvSpPr txBox="1"/>
          <p:nvPr>
            <p:custDataLst>
              <p:tags r:id="rId5"/>
            </p:custDataLst>
          </p:nvPr>
        </p:nvSpPr>
        <p:spPr>
          <a:xfrm>
            <a:off x="1803400" y="4623435"/>
            <a:ext cx="1969770" cy="369570"/>
          </a:xfrm>
          <a:prstGeom prst="rect">
            <a:avLst/>
          </a:prstGeom>
          <a:noFill/>
        </p:spPr>
        <p:txBody>
          <a:bodyPr wrap="square" rtlCol="0"/>
          <a:p>
            <a:pPr algn="ctr"/>
            <a:r>
              <a:rPr lang="en-US" altLang="zh-CN" b="1">
                <a:solidFill>
                  <a:srgbClr val="FE8B44"/>
                </a:solidFill>
                <a:latin typeface="Arial" panose="020B0604020202020204" pitchFamily="34" charset="0"/>
                <a:ea typeface="+mn-ea"/>
                <a:cs typeface="+mn-ea"/>
                <a:sym typeface="Arial" panose="020B0604020202020204" pitchFamily="34" charset="0"/>
              </a:rPr>
              <a:t>（一）短路保护</a:t>
            </a:r>
            <a:endParaRPr lang="en-US" altLang="zh-CN" b="1">
              <a:solidFill>
                <a:srgbClr val="FE8B44"/>
              </a:solidFill>
              <a:latin typeface="Arial" panose="020B0604020202020204" pitchFamily="34" charset="0"/>
              <a:ea typeface="+mn-ea"/>
              <a:cs typeface="+mn-ea"/>
              <a:sym typeface="Arial" panose="020B0604020202020204" pitchFamily="34" charset="0"/>
            </a:endParaRPr>
          </a:p>
        </p:txBody>
      </p:sp>
      <p:sp>
        <p:nvSpPr>
          <p:cNvPr id="6" name="立方体 5"/>
          <p:cNvSpPr/>
          <p:nvPr>
            <p:custDataLst>
              <p:tags r:id="rId6"/>
            </p:custDataLst>
          </p:nvPr>
        </p:nvSpPr>
        <p:spPr>
          <a:xfrm rot="21091489" flipH="1">
            <a:off x="3118909" y="3416739"/>
            <a:ext cx="1668644" cy="679683"/>
          </a:xfrm>
          <a:prstGeom prst="cube">
            <a:avLst>
              <a:gd name="adj" fmla="val 80345"/>
            </a:avLst>
          </a:prstGeom>
          <a:solidFill>
            <a:srgbClr val="A5CC44"/>
          </a:solidFill>
          <a:ln>
            <a:noFill/>
          </a:ln>
        </p:spPr>
        <p:style>
          <a:lnRef idx="2">
            <a:srgbClr val="6D82D1">
              <a:shade val="50000"/>
            </a:srgbClr>
          </a:lnRef>
          <a:fillRef idx="1">
            <a:srgbClr val="6D82D1"/>
          </a:fillRef>
          <a:effectRef idx="0">
            <a:srgbClr val="6D82D1"/>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cxnSp>
        <p:nvCxnSpPr>
          <p:cNvPr id="11" name="直接连接符 10"/>
          <p:cNvCxnSpPr/>
          <p:nvPr>
            <p:custDataLst>
              <p:tags r:id="rId7"/>
            </p:custDataLst>
          </p:nvPr>
        </p:nvCxnSpPr>
        <p:spPr>
          <a:xfrm>
            <a:off x="3906651" y="2955762"/>
            <a:ext cx="0" cy="683448"/>
          </a:xfrm>
          <a:prstGeom prst="line">
            <a:avLst/>
          </a:prstGeom>
          <a:ln>
            <a:solidFill>
              <a:srgbClr val="A5CC44">
                <a:lumMod val="60000"/>
                <a:lumOff val="40000"/>
              </a:srgbClr>
            </a:solidFill>
            <a:headEnd type="none"/>
            <a:tailEnd type="oval"/>
          </a:ln>
        </p:spPr>
        <p:style>
          <a:lnRef idx="1">
            <a:srgbClr val="6D82D1"/>
          </a:lnRef>
          <a:fillRef idx="0">
            <a:srgbClr val="6D82D1"/>
          </a:fillRef>
          <a:effectRef idx="0">
            <a:srgbClr val="6D82D1"/>
          </a:effectRef>
          <a:fontRef idx="minor">
            <a:sysClr val="windowText" lastClr="000000"/>
          </a:fontRef>
        </p:style>
      </p:cxnSp>
      <p:sp>
        <p:nvSpPr>
          <p:cNvPr id="15" name="椭圆 14"/>
          <p:cNvSpPr/>
          <p:nvPr>
            <p:custDataLst>
              <p:tags r:id="rId8"/>
            </p:custDataLst>
          </p:nvPr>
        </p:nvSpPr>
        <p:spPr>
          <a:xfrm>
            <a:off x="3698372" y="2654975"/>
            <a:ext cx="416560" cy="416560"/>
          </a:xfrm>
          <a:prstGeom prst="ellipse">
            <a:avLst/>
          </a:prstGeom>
          <a:solidFill>
            <a:srgbClr val="A5CC44"/>
          </a:solidFill>
          <a:ln>
            <a:noFill/>
          </a:ln>
        </p:spPr>
        <p:style>
          <a:lnRef idx="2">
            <a:srgbClr val="6D82D1">
              <a:shade val="50000"/>
            </a:srgbClr>
          </a:lnRef>
          <a:fillRef idx="1">
            <a:srgbClr val="6D82D1"/>
          </a:fillRef>
          <a:effectRef idx="0">
            <a:srgbClr val="6D82D1"/>
          </a:effectRef>
          <a:fontRef idx="minor">
            <a:sysClr val="window" lastClr="FFFFFF"/>
          </a:fontRef>
        </p:style>
        <p:txBody>
          <a:bodyPr rtlCol="0" anchor="ctr">
            <a:normAutofit fontScale="75000" lnSpcReduction="20000"/>
          </a:bodyPr>
          <a:p>
            <a:pPr algn="ctr"/>
            <a:endParaRPr lang="zh-CN" altLang="en-US">
              <a:sym typeface="Arial" panose="020B0604020202020204" pitchFamily="34" charset="0"/>
            </a:endParaRPr>
          </a:p>
        </p:txBody>
      </p:sp>
      <p:sp>
        <p:nvSpPr>
          <p:cNvPr id="23" name="KSO_Shape"/>
          <p:cNvSpPr/>
          <p:nvPr>
            <p:custDataLst>
              <p:tags r:id="rId9"/>
            </p:custDataLst>
          </p:nvPr>
        </p:nvSpPr>
        <p:spPr bwMode="auto">
          <a:xfrm>
            <a:off x="3772937" y="2738312"/>
            <a:ext cx="267427" cy="229223"/>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rgbClr val="FFFFFF"/>
          </a:solidFill>
          <a:ln>
            <a:noFill/>
          </a:ln>
        </p:spPr>
        <p:txBody>
          <a:bodyPr anchor="ctr" anchorCtr="1">
            <a:normAutofit fontScale="52500" lnSpcReduction="20000"/>
          </a:bodyPr>
          <a:p>
            <a:endParaRPr lang="zh-CN" altLang="en-US">
              <a:sym typeface="Arial" panose="020B0604020202020204" pitchFamily="34" charset="0"/>
            </a:endParaRPr>
          </a:p>
        </p:txBody>
      </p:sp>
      <p:sp>
        <p:nvSpPr>
          <p:cNvPr id="31" name="文本框 30"/>
          <p:cNvSpPr txBox="1"/>
          <p:nvPr>
            <p:custDataLst>
              <p:tags r:id="rId10"/>
            </p:custDataLst>
          </p:nvPr>
        </p:nvSpPr>
        <p:spPr>
          <a:xfrm>
            <a:off x="3482340" y="4163060"/>
            <a:ext cx="1877060" cy="369570"/>
          </a:xfrm>
          <a:prstGeom prst="rect">
            <a:avLst/>
          </a:prstGeom>
          <a:noFill/>
        </p:spPr>
        <p:txBody>
          <a:bodyPr wrap="square" rtlCol="0"/>
          <a:p>
            <a:pPr algn="ctr"/>
            <a:r>
              <a:rPr lang="en-US" altLang="zh-CN" b="1">
                <a:solidFill>
                  <a:srgbClr val="A5CC44"/>
                </a:solidFill>
                <a:latin typeface="Arial" panose="020B0604020202020204" pitchFamily="34" charset="0"/>
                <a:ea typeface="+mn-ea"/>
                <a:cs typeface="+mn-ea"/>
                <a:sym typeface="Arial" panose="020B0604020202020204" pitchFamily="34" charset="0"/>
              </a:rPr>
              <a:t>（二）过载保护</a:t>
            </a:r>
            <a:endParaRPr lang="en-US" altLang="zh-CN" b="1">
              <a:solidFill>
                <a:srgbClr val="A5CC44"/>
              </a:solidFill>
              <a:latin typeface="Arial" panose="020B0604020202020204" pitchFamily="34" charset="0"/>
              <a:ea typeface="+mn-ea"/>
              <a:cs typeface="+mn-ea"/>
              <a:sym typeface="Arial" panose="020B0604020202020204" pitchFamily="34" charset="0"/>
            </a:endParaRPr>
          </a:p>
        </p:txBody>
      </p:sp>
      <p:sp>
        <p:nvSpPr>
          <p:cNvPr id="7" name="立方体 6"/>
          <p:cNvSpPr/>
          <p:nvPr>
            <p:custDataLst>
              <p:tags r:id="rId11"/>
            </p:custDataLst>
          </p:nvPr>
        </p:nvSpPr>
        <p:spPr>
          <a:xfrm rot="21091489" flipH="1">
            <a:off x="4871824" y="2920374"/>
            <a:ext cx="1668644" cy="679683"/>
          </a:xfrm>
          <a:prstGeom prst="cube">
            <a:avLst>
              <a:gd name="adj" fmla="val 80345"/>
            </a:avLst>
          </a:prstGeom>
          <a:solidFill>
            <a:srgbClr val="48D0B9"/>
          </a:solidFill>
          <a:ln>
            <a:noFill/>
          </a:ln>
        </p:spPr>
        <p:style>
          <a:lnRef idx="2">
            <a:srgbClr val="6D82D1">
              <a:shade val="50000"/>
            </a:srgbClr>
          </a:lnRef>
          <a:fillRef idx="1">
            <a:srgbClr val="6D82D1"/>
          </a:fillRef>
          <a:effectRef idx="0">
            <a:srgbClr val="6D82D1"/>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cxnSp>
        <p:nvCxnSpPr>
          <p:cNvPr id="10" name="直接连接符 9"/>
          <p:cNvCxnSpPr/>
          <p:nvPr>
            <p:custDataLst>
              <p:tags r:id="rId12"/>
            </p:custDataLst>
          </p:nvPr>
        </p:nvCxnSpPr>
        <p:spPr>
          <a:xfrm>
            <a:off x="5662619" y="2459397"/>
            <a:ext cx="0" cy="683448"/>
          </a:xfrm>
          <a:prstGeom prst="line">
            <a:avLst/>
          </a:prstGeom>
          <a:ln>
            <a:solidFill>
              <a:srgbClr val="48D0B9">
                <a:lumMod val="60000"/>
                <a:lumOff val="40000"/>
              </a:srgbClr>
            </a:solidFill>
            <a:headEnd type="none"/>
            <a:tailEnd type="oval"/>
          </a:ln>
        </p:spPr>
        <p:style>
          <a:lnRef idx="1">
            <a:srgbClr val="6D82D1"/>
          </a:lnRef>
          <a:fillRef idx="0">
            <a:srgbClr val="6D82D1"/>
          </a:fillRef>
          <a:effectRef idx="0">
            <a:srgbClr val="6D82D1"/>
          </a:effectRef>
          <a:fontRef idx="minor">
            <a:sysClr val="windowText" lastClr="000000"/>
          </a:fontRef>
        </p:style>
      </p:cxnSp>
      <p:sp>
        <p:nvSpPr>
          <p:cNvPr id="16" name="椭圆 15"/>
          <p:cNvSpPr/>
          <p:nvPr>
            <p:custDataLst>
              <p:tags r:id="rId13"/>
            </p:custDataLst>
          </p:nvPr>
        </p:nvSpPr>
        <p:spPr>
          <a:xfrm>
            <a:off x="5454340" y="2168748"/>
            <a:ext cx="416560" cy="416560"/>
          </a:xfrm>
          <a:prstGeom prst="ellipse">
            <a:avLst/>
          </a:prstGeom>
          <a:solidFill>
            <a:srgbClr val="48D0B9"/>
          </a:solidFill>
          <a:ln>
            <a:noFill/>
          </a:ln>
        </p:spPr>
        <p:style>
          <a:lnRef idx="2">
            <a:srgbClr val="6D82D1">
              <a:shade val="50000"/>
            </a:srgbClr>
          </a:lnRef>
          <a:fillRef idx="1">
            <a:srgbClr val="6D82D1"/>
          </a:fillRef>
          <a:effectRef idx="0">
            <a:srgbClr val="6D82D1"/>
          </a:effectRef>
          <a:fontRef idx="minor">
            <a:sysClr val="window" lastClr="FFFFFF"/>
          </a:fontRef>
        </p:style>
        <p:txBody>
          <a:bodyPr rtlCol="0" anchor="ctr">
            <a:normAutofit fontScale="75000" lnSpcReduction="20000"/>
          </a:bodyPr>
          <a:p>
            <a:pPr algn="ctr"/>
            <a:endParaRPr lang="zh-CN" altLang="en-US">
              <a:sym typeface="Arial" panose="020B0604020202020204" pitchFamily="34" charset="0"/>
            </a:endParaRPr>
          </a:p>
        </p:txBody>
      </p:sp>
      <p:sp>
        <p:nvSpPr>
          <p:cNvPr id="24" name="KSO_Shape"/>
          <p:cNvSpPr/>
          <p:nvPr>
            <p:custDataLst>
              <p:tags r:id="rId14"/>
            </p:custDataLst>
          </p:nvPr>
        </p:nvSpPr>
        <p:spPr bwMode="auto">
          <a:xfrm>
            <a:off x="5552567" y="2236322"/>
            <a:ext cx="220103" cy="250097"/>
          </a:xfrm>
          <a:custGeom>
            <a:avLst/>
            <a:gdLst>
              <a:gd name="T0" fmla="*/ 1552862 w 4875"/>
              <a:gd name="T1" fmla="*/ 906214 h 5537"/>
              <a:gd name="T2" fmla="*/ 1431535 w 4875"/>
              <a:gd name="T3" fmla="*/ 1123744 h 5537"/>
              <a:gd name="T4" fmla="*/ 1250031 w 4875"/>
              <a:gd name="T5" fmla="*/ 1281771 h 5537"/>
              <a:gd name="T6" fmla="*/ 1018761 w 4875"/>
              <a:gd name="T7" fmla="*/ 1367287 h 5537"/>
              <a:gd name="T8" fmla="*/ 814488 w 4875"/>
              <a:gd name="T9" fmla="*/ 1370214 h 5537"/>
              <a:gd name="T10" fmla="*/ 653802 w 4875"/>
              <a:gd name="T11" fmla="*/ 1310385 h 5537"/>
              <a:gd name="T12" fmla="*/ 527596 w 4875"/>
              <a:gd name="T13" fmla="*/ 1200807 h 5537"/>
              <a:gd name="T14" fmla="*/ 443024 w 4875"/>
              <a:gd name="T15" fmla="*/ 1049608 h 5537"/>
              <a:gd name="T16" fmla="*/ 419930 w 4875"/>
              <a:gd name="T17" fmla="*/ 886379 h 5537"/>
              <a:gd name="T18" fmla="*/ 455060 w 4875"/>
              <a:gd name="T19" fmla="*/ 715346 h 5537"/>
              <a:gd name="T20" fmla="*/ 551991 w 4875"/>
              <a:gd name="T21" fmla="*/ 569351 h 5537"/>
              <a:gd name="T22" fmla="*/ 684378 w 4875"/>
              <a:gd name="T23" fmla="*/ 469527 h 5537"/>
              <a:gd name="T24" fmla="*/ 850269 w 4875"/>
              <a:gd name="T25" fmla="*/ 422054 h 5537"/>
              <a:gd name="T26" fmla="*/ 1011280 w 4875"/>
              <a:gd name="T27" fmla="*/ 432459 h 5537"/>
              <a:gd name="T28" fmla="*/ 1162207 w 4875"/>
              <a:gd name="T29" fmla="*/ 498466 h 5537"/>
              <a:gd name="T30" fmla="*/ 1279957 w 4875"/>
              <a:gd name="T31" fmla="*/ 608044 h 5537"/>
              <a:gd name="T32" fmla="*/ 1356396 w 4875"/>
              <a:gd name="T33" fmla="*/ 753715 h 5537"/>
              <a:gd name="T34" fmla="*/ 1390225 w 4875"/>
              <a:gd name="T35" fmla="*/ 822323 h 5537"/>
              <a:gd name="T36" fmla="*/ 1407139 w 4875"/>
              <a:gd name="T37" fmla="*/ 662996 h 5537"/>
              <a:gd name="T38" fmla="*/ 1365504 w 4875"/>
              <a:gd name="T39" fmla="*/ 481883 h 5537"/>
              <a:gd name="T40" fmla="*/ 1258163 w 4875"/>
              <a:gd name="T41" fmla="*/ 327759 h 5537"/>
              <a:gd name="T42" fmla="*/ 1115693 w 4875"/>
              <a:gd name="T43" fmla="*/ 225334 h 5537"/>
              <a:gd name="T44" fmla="*/ 936792 w 4875"/>
              <a:gd name="T45" fmla="*/ 179487 h 5537"/>
              <a:gd name="T46" fmla="*/ 703570 w 4875"/>
              <a:gd name="T47" fmla="*/ 203223 h 5537"/>
              <a:gd name="T48" fmla="*/ 471649 w 4875"/>
              <a:gd name="T49" fmla="*/ 318004 h 5537"/>
              <a:gd name="T50" fmla="*/ 296651 w 4875"/>
              <a:gd name="T51" fmla="*/ 501393 h 5537"/>
              <a:gd name="T52" fmla="*/ 194514 w 4875"/>
              <a:gd name="T53" fmla="*/ 739408 h 5537"/>
              <a:gd name="T54" fmla="*/ 183130 w 4875"/>
              <a:gd name="T55" fmla="*/ 991405 h 5537"/>
              <a:gd name="T56" fmla="*/ 260220 w 4875"/>
              <a:gd name="T57" fmla="*/ 1239175 h 5537"/>
              <a:gd name="T58" fmla="*/ 415701 w 4875"/>
              <a:gd name="T59" fmla="*/ 1435895 h 5537"/>
              <a:gd name="T60" fmla="*/ 637539 w 4875"/>
              <a:gd name="T61" fmla="*/ 1575713 h 5537"/>
              <a:gd name="T62" fmla="*/ 897433 w 4875"/>
              <a:gd name="T63" fmla="*/ 1622211 h 5537"/>
              <a:gd name="T64" fmla="*/ 1101381 w 4875"/>
              <a:gd name="T65" fmla="*/ 1592947 h 5537"/>
              <a:gd name="T66" fmla="*/ 1299798 w 4875"/>
              <a:gd name="T67" fmla="*/ 1496700 h 5537"/>
              <a:gd name="T68" fmla="*/ 1454304 w 4875"/>
              <a:gd name="T69" fmla="*/ 1379968 h 5537"/>
              <a:gd name="T70" fmla="*/ 1515456 w 4875"/>
              <a:gd name="T71" fmla="*/ 1391349 h 5537"/>
              <a:gd name="T72" fmla="*/ 1561319 w 4875"/>
              <a:gd name="T73" fmla="*/ 1470687 h 5537"/>
              <a:gd name="T74" fmla="*/ 1440642 w 4875"/>
              <a:gd name="T75" fmla="*/ 1620910 h 5537"/>
              <a:gd name="T76" fmla="*/ 1157653 w 4875"/>
              <a:gd name="T77" fmla="*/ 1761378 h 5537"/>
              <a:gd name="T78" fmla="*/ 852220 w 4875"/>
              <a:gd name="T79" fmla="*/ 1799422 h 5537"/>
              <a:gd name="T80" fmla="*/ 533776 w 4875"/>
              <a:gd name="T81" fmla="*/ 1725936 h 5537"/>
              <a:gd name="T82" fmla="*/ 263147 w 4875"/>
              <a:gd name="T83" fmla="*/ 1536044 h 5537"/>
              <a:gd name="T84" fmla="*/ 83270 w 4875"/>
              <a:gd name="T85" fmla="*/ 1284372 h 5537"/>
              <a:gd name="T86" fmla="*/ 2277 w 4875"/>
              <a:gd name="T87" fmla="*/ 968969 h 5537"/>
              <a:gd name="T88" fmla="*/ 31226 w 4875"/>
              <a:gd name="T89" fmla="*/ 657468 h 5537"/>
              <a:gd name="T90" fmla="*/ 173697 w 4875"/>
              <a:gd name="T91" fmla="*/ 367103 h 5537"/>
              <a:gd name="T92" fmla="*/ 401714 w 4875"/>
              <a:gd name="T93" fmla="*/ 148597 h 5537"/>
              <a:gd name="T94" fmla="*/ 697389 w 4875"/>
              <a:gd name="T95" fmla="*/ 21135 h 5537"/>
              <a:gd name="T96" fmla="*/ 984607 w 4875"/>
              <a:gd name="T97" fmla="*/ 4877 h 5537"/>
              <a:gd name="T98" fmla="*/ 1221082 w 4875"/>
              <a:gd name="T99" fmla="*/ 79013 h 5537"/>
              <a:gd name="T100" fmla="*/ 1408765 w 4875"/>
              <a:gd name="T101" fmla="*/ 227610 h 5537"/>
              <a:gd name="T102" fmla="*/ 1541478 w 4875"/>
              <a:gd name="T103" fmla="*/ 439938 h 5537"/>
              <a:gd name="T104" fmla="*/ 1585715 w 4875"/>
              <a:gd name="T105" fmla="*/ 688358 h 5537"/>
              <a:gd name="T106" fmla="*/ 1146594 w 4875"/>
              <a:gd name="T107" fmla="*/ 732580 h 5537"/>
              <a:gd name="T108" fmla="*/ 984282 w 4875"/>
              <a:gd name="T109" fmla="*/ 610646 h 5537"/>
              <a:gd name="T110" fmla="*/ 782611 w 4875"/>
              <a:gd name="T111" fmla="*/ 620075 h 5537"/>
              <a:gd name="T112" fmla="*/ 632334 w 4875"/>
              <a:gd name="T113" fmla="*/ 757617 h 5537"/>
              <a:gd name="T114" fmla="*/ 603385 w 4875"/>
              <a:gd name="T115" fmla="*/ 958564 h 5537"/>
              <a:gd name="T116" fmla="*/ 708449 w 4875"/>
              <a:gd name="T117" fmla="*/ 1131873 h 5537"/>
              <a:gd name="T118" fmla="*/ 898084 w 4875"/>
              <a:gd name="T119" fmla="*/ 1199181 h 5537"/>
              <a:gd name="T120" fmla="*/ 1097803 w 4875"/>
              <a:gd name="T121" fmla="*/ 1121468 h 5537"/>
              <a:gd name="T122" fmla="*/ 1193108 w 4875"/>
              <a:gd name="T123" fmla="*/ 943932 h 55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875" h="5537">
                <a:moveTo>
                  <a:pt x="4875" y="2117"/>
                </a:moveTo>
                <a:lnTo>
                  <a:pt x="4875" y="2117"/>
                </a:lnTo>
                <a:lnTo>
                  <a:pt x="4875" y="2172"/>
                </a:lnTo>
                <a:lnTo>
                  <a:pt x="4873" y="2226"/>
                </a:lnTo>
                <a:lnTo>
                  <a:pt x="4869" y="2280"/>
                </a:lnTo>
                <a:lnTo>
                  <a:pt x="4866" y="2333"/>
                </a:lnTo>
                <a:lnTo>
                  <a:pt x="4860" y="2386"/>
                </a:lnTo>
                <a:lnTo>
                  <a:pt x="4853" y="2437"/>
                </a:lnTo>
                <a:lnTo>
                  <a:pt x="4845" y="2490"/>
                </a:lnTo>
                <a:lnTo>
                  <a:pt x="4836" y="2540"/>
                </a:lnTo>
                <a:lnTo>
                  <a:pt x="4826" y="2591"/>
                </a:lnTo>
                <a:lnTo>
                  <a:pt x="4815" y="2640"/>
                </a:lnTo>
                <a:lnTo>
                  <a:pt x="4802" y="2690"/>
                </a:lnTo>
                <a:lnTo>
                  <a:pt x="4788" y="2740"/>
                </a:lnTo>
                <a:lnTo>
                  <a:pt x="4774" y="2787"/>
                </a:lnTo>
                <a:lnTo>
                  <a:pt x="4756" y="2835"/>
                </a:lnTo>
                <a:lnTo>
                  <a:pt x="4739" y="2883"/>
                </a:lnTo>
                <a:lnTo>
                  <a:pt x="4720" y="2930"/>
                </a:lnTo>
                <a:lnTo>
                  <a:pt x="4701" y="2977"/>
                </a:lnTo>
                <a:lnTo>
                  <a:pt x="4679" y="3023"/>
                </a:lnTo>
                <a:lnTo>
                  <a:pt x="4657" y="3068"/>
                </a:lnTo>
                <a:lnTo>
                  <a:pt x="4633" y="3114"/>
                </a:lnTo>
                <a:lnTo>
                  <a:pt x="4608" y="3158"/>
                </a:lnTo>
                <a:lnTo>
                  <a:pt x="4583" y="3202"/>
                </a:lnTo>
                <a:lnTo>
                  <a:pt x="4556" y="3245"/>
                </a:lnTo>
                <a:lnTo>
                  <a:pt x="4527" y="3288"/>
                </a:lnTo>
                <a:lnTo>
                  <a:pt x="4497" y="3331"/>
                </a:lnTo>
                <a:lnTo>
                  <a:pt x="4467" y="3373"/>
                </a:lnTo>
                <a:lnTo>
                  <a:pt x="4435" y="3415"/>
                </a:lnTo>
                <a:lnTo>
                  <a:pt x="4401" y="3456"/>
                </a:lnTo>
                <a:lnTo>
                  <a:pt x="4367" y="3496"/>
                </a:lnTo>
                <a:lnTo>
                  <a:pt x="4331" y="3536"/>
                </a:lnTo>
                <a:lnTo>
                  <a:pt x="4294" y="3576"/>
                </a:lnTo>
                <a:lnTo>
                  <a:pt x="4257" y="3615"/>
                </a:lnTo>
                <a:lnTo>
                  <a:pt x="4217" y="3653"/>
                </a:lnTo>
                <a:lnTo>
                  <a:pt x="4178" y="3690"/>
                </a:lnTo>
                <a:lnTo>
                  <a:pt x="4138" y="3726"/>
                </a:lnTo>
                <a:lnTo>
                  <a:pt x="4097" y="3760"/>
                </a:lnTo>
                <a:lnTo>
                  <a:pt x="4056" y="3793"/>
                </a:lnTo>
                <a:lnTo>
                  <a:pt x="4015" y="3826"/>
                </a:lnTo>
                <a:lnTo>
                  <a:pt x="3972" y="3857"/>
                </a:lnTo>
                <a:lnTo>
                  <a:pt x="3930" y="3887"/>
                </a:lnTo>
                <a:lnTo>
                  <a:pt x="3888" y="3915"/>
                </a:lnTo>
                <a:lnTo>
                  <a:pt x="3843" y="3942"/>
                </a:lnTo>
                <a:lnTo>
                  <a:pt x="3800" y="3968"/>
                </a:lnTo>
                <a:lnTo>
                  <a:pt x="3755" y="3993"/>
                </a:lnTo>
                <a:lnTo>
                  <a:pt x="3711" y="4017"/>
                </a:lnTo>
                <a:lnTo>
                  <a:pt x="3665" y="4038"/>
                </a:lnTo>
                <a:lnTo>
                  <a:pt x="3620" y="4060"/>
                </a:lnTo>
                <a:lnTo>
                  <a:pt x="3573" y="4081"/>
                </a:lnTo>
                <a:lnTo>
                  <a:pt x="3526" y="4099"/>
                </a:lnTo>
                <a:lnTo>
                  <a:pt x="3478" y="4116"/>
                </a:lnTo>
                <a:lnTo>
                  <a:pt x="3430" y="4133"/>
                </a:lnTo>
                <a:lnTo>
                  <a:pt x="3382" y="4148"/>
                </a:lnTo>
                <a:lnTo>
                  <a:pt x="3333" y="4162"/>
                </a:lnTo>
                <a:lnTo>
                  <a:pt x="3284" y="4174"/>
                </a:lnTo>
                <a:lnTo>
                  <a:pt x="3234" y="4186"/>
                </a:lnTo>
                <a:lnTo>
                  <a:pt x="3184" y="4196"/>
                </a:lnTo>
                <a:lnTo>
                  <a:pt x="3132" y="4205"/>
                </a:lnTo>
                <a:lnTo>
                  <a:pt x="3081" y="4213"/>
                </a:lnTo>
                <a:lnTo>
                  <a:pt x="3028" y="4220"/>
                </a:lnTo>
                <a:lnTo>
                  <a:pt x="2976" y="4226"/>
                </a:lnTo>
                <a:lnTo>
                  <a:pt x="2923" y="4230"/>
                </a:lnTo>
                <a:lnTo>
                  <a:pt x="2870" y="4232"/>
                </a:lnTo>
                <a:lnTo>
                  <a:pt x="2816" y="4235"/>
                </a:lnTo>
                <a:lnTo>
                  <a:pt x="2761" y="4235"/>
                </a:lnTo>
                <a:lnTo>
                  <a:pt x="2724" y="4235"/>
                </a:lnTo>
                <a:lnTo>
                  <a:pt x="2686" y="4234"/>
                </a:lnTo>
                <a:lnTo>
                  <a:pt x="2649" y="4231"/>
                </a:lnTo>
                <a:lnTo>
                  <a:pt x="2613" y="4229"/>
                </a:lnTo>
                <a:lnTo>
                  <a:pt x="2576" y="4224"/>
                </a:lnTo>
                <a:lnTo>
                  <a:pt x="2540" y="4220"/>
                </a:lnTo>
                <a:lnTo>
                  <a:pt x="2504" y="4214"/>
                </a:lnTo>
                <a:lnTo>
                  <a:pt x="2469" y="4208"/>
                </a:lnTo>
                <a:lnTo>
                  <a:pt x="2434" y="4200"/>
                </a:lnTo>
                <a:lnTo>
                  <a:pt x="2399" y="4192"/>
                </a:lnTo>
                <a:lnTo>
                  <a:pt x="2365" y="4184"/>
                </a:lnTo>
                <a:lnTo>
                  <a:pt x="2331" y="4174"/>
                </a:lnTo>
                <a:lnTo>
                  <a:pt x="2298" y="4164"/>
                </a:lnTo>
                <a:lnTo>
                  <a:pt x="2265" y="4152"/>
                </a:lnTo>
                <a:lnTo>
                  <a:pt x="2232" y="4140"/>
                </a:lnTo>
                <a:lnTo>
                  <a:pt x="2198" y="4127"/>
                </a:lnTo>
                <a:lnTo>
                  <a:pt x="2166" y="4114"/>
                </a:lnTo>
                <a:lnTo>
                  <a:pt x="2135" y="4099"/>
                </a:lnTo>
                <a:lnTo>
                  <a:pt x="2103" y="4083"/>
                </a:lnTo>
                <a:lnTo>
                  <a:pt x="2072" y="4066"/>
                </a:lnTo>
                <a:lnTo>
                  <a:pt x="2041" y="4049"/>
                </a:lnTo>
                <a:lnTo>
                  <a:pt x="2010" y="4030"/>
                </a:lnTo>
                <a:lnTo>
                  <a:pt x="1979" y="4012"/>
                </a:lnTo>
                <a:lnTo>
                  <a:pt x="1950" y="3992"/>
                </a:lnTo>
                <a:lnTo>
                  <a:pt x="1920" y="3971"/>
                </a:lnTo>
                <a:lnTo>
                  <a:pt x="1891" y="3949"/>
                </a:lnTo>
                <a:lnTo>
                  <a:pt x="1862" y="3928"/>
                </a:lnTo>
                <a:lnTo>
                  <a:pt x="1833" y="3904"/>
                </a:lnTo>
                <a:lnTo>
                  <a:pt x="1806" y="3880"/>
                </a:lnTo>
                <a:lnTo>
                  <a:pt x="1777" y="3855"/>
                </a:lnTo>
                <a:lnTo>
                  <a:pt x="1750" y="3829"/>
                </a:lnTo>
                <a:lnTo>
                  <a:pt x="1722" y="3803"/>
                </a:lnTo>
                <a:lnTo>
                  <a:pt x="1696" y="3776"/>
                </a:lnTo>
                <a:lnTo>
                  <a:pt x="1670" y="3748"/>
                </a:lnTo>
                <a:lnTo>
                  <a:pt x="1646" y="3720"/>
                </a:lnTo>
                <a:lnTo>
                  <a:pt x="1622" y="3693"/>
                </a:lnTo>
                <a:lnTo>
                  <a:pt x="1598" y="3664"/>
                </a:lnTo>
                <a:lnTo>
                  <a:pt x="1576" y="3634"/>
                </a:lnTo>
                <a:lnTo>
                  <a:pt x="1555" y="3606"/>
                </a:lnTo>
                <a:lnTo>
                  <a:pt x="1534" y="3576"/>
                </a:lnTo>
                <a:lnTo>
                  <a:pt x="1514" y="3545"/>
                </a:lnTo>
                <a:lnTo>
                  <a:pt x="1495" y="3516"/>
                </a:lnTo>
                <a:lnTo>
                  <a:pt x="1477" y="3485"/>
                </a:lnTo>
                <a:lnTo>
                  <a:pt x="1460" y="3454"/>
                </a:lnTo>
                <a:lnTo>
                  <a:pt x="1443" y="3423"/>
                </a:lnTo>
                <a:lnTo>
                  <a:pt x="1428" y="3391"/>
                </a:lnTo>
                <a:lnTo>
                  <a:pt x="1413" y="3359"/>
                </a:lnTo>
                <a:lnTo>
                  <a:pt x="1399" y="3327"/>
                </a:lnTo>
                <a:lnTo>
                  <a:pt x="1386" y="3294"/>
                </a:lnTo>
                <a:lnTo>
                  <a:pt x="1373" y="3261"/>
                </a:lnTo>
                <a:lnTo>
                  <a:pt x="1362" y="3228"/>
                </a:lnTo>
                <a:lnTo>
                  <a:pt x="1351" y="3194"/>
                </a:lnTo>
                <a:lnTo>
                  <a:pt x="1342" y="3160"/>
                </a:lnTo>
                <a:lnTo>
                  <a:pt x="1333" y="3125"/>
                </a:lnTo>
                <a:lnTo>
                  <a:pt x="1325" y="3091"/>
                </a:lnTo>
                <a:lnTo>
                  <a:pt x="1318" y="3056"/>
                </a:lnTo>
                <a:lnTo>
                  <a:pt x="1312" y="3020"/>
                </a:lnTo>
                <a:lnTo>
                  <a:pt x="1306" y="2985"/>
                </a:lnTo>
                <a:lnTo>
                  <a:pt x="1301" y="2948"/>
                </a:lnTo>
                <a:lnTo>
                  <a:pt x="1298" y="2912"/>
                </a:lnTo>
                <a:lnTo>
                  <a:pt x="1294" y="2875"/>
                </a:lnTo>
                <a:lnTo>
                  <a:pt x="1292" y="2839"/>
                </a:lnTo>
                <a:lnTo>
                  <a:pt x="1291" y="2801"/>
                </a:lnTo>
                <a:lnTo>
                  <a:pt x="1291" y="2763"/>
                </a:lnTo>
                <a:lnTo>
                  <a:pt x="1291" y="2726"/>
                </a:lnTo>
                <a:lnTo>
                  <a:pt x="1292" y="2688"/>
                </a:lnTo>
                <a:lnTo>
                  <a:pt x="1294" y="2650"/>
                </a:lnTo>
                <a:lnTo>
                  <a:pt x="1298" y="2614"/>
                </a:lnTo>
                <a:lnTo>
                  <a:pt x="1301" y="2577"/>
                </a:lnTo>
                <a:lnTo>
                  <a:pt x="1306" y="2542"/>
                </a:lnTo>
                <a:lnTo>
                  <a:pt x="1312" y="2506"/>
                </a:lnTo>
                <a:lnTo>
                  <a:pt x="1318" y="2470"/>
                </a:lnTo>
                <a:lnTo>
                  <a:pt x="1325" y="2436"/>
                </a:lnTo>
                <a:lnTo>
                  <a:pt x="1333" y="2401"/>
                </a:lnTo>
                <a:lnTo>
                  <a:pt x="1342" y="2366"/>
                </a:lnTo>
                <a:lnTo>
                  <a:pt x="1351" y="2332"/>
                </a:lnTo>
                <a:lnTo>
                  <a:pt x="1362" y="2299"/>
                </a:lnTo>
                <a:lnTo>
                  <a:pt x="1373" y="2266"/>
                </a:lnTo>
                <a:lnTo>
                  <a:pt x="1386" y="2233"/>
                </a:lnTo>
                <a:lnTo>
                  <a:pt x="1399" y="2200"/>
                </a:lnTo>
                <a:lnTo>
                  <a:pt x="1413" y="2168"/>
                </a:lnTo>
                <a:lnTo>
                  <a:pt x="1428" y="2136"/>
                </a:lnTo>
                <a:lnTo>
                  <a:pt x="1444" y="2104"/>
                </a:lnTo>
                <a:lnTo>
                  <a:pt x="1460" y="2073"/>
                </a:lnTo>
                <a:lnTo>
                  <a:pt x="1477" y="2042"/>
                </a:lnTo>
                <a:lnTo>
                  <a:pt x="1495" y="2011"/>
                </a:lnTo>
                <a:lnTo>
                  <a:pt x="1515" y="1981"/>
                </a:lnTo>
                <a:lnTo>
                  <a:pt x="1534" y="1951"/>
                </a:lnTo>
                <a:lnTo>
                  <a:pt x="1555" y="1921"/>
                </a:lnTo>
                <a:lnTo>
                  <a:pt x="1576" y="1893"/>
                </a:lnTo>
                <a:lnTo>
                  <a:pt x="1599" y="1863"/>
                </a:lnTo>
                <a:lnTo>
                  <a:pt x="1622" y="1834"/>
                </a:lnTo>
                <a:lnTo>
                  <a:pt x="1646" y="1807"/>
                </a:lnTo>
                <a:lnTo>
                  <a:pt x="1671" y="1778"/>
                </a:lnTo>
                <a:lnTo>
                  <a:pt x="1697" y="1751"/>
                </a:lnTo>
                <a:lnTo>
                  <a:pt x="1724" y="1724"/>
                </a:lnTo>
                <a:lnTo>
                  <a:pt x="1751" y="1697"/>
                </a:lnTo>
                <a:lnTo>
                  <a:pt x="1778" y="1671"/>
                </a:lnTo>
                <a:lnTo>
                  <a:pt x="1806" y="1647"/>
                </a:lnTo>
                <a:lnTo>
                  <a:pt x="1834" y="1622"/>
                </a:lnTo>
                <a:lnTo>
                  <a:pt x="1863" y="1599"/>
                </a:lnTo>
                <a:lnTo>
                  <a:pt x="1891" y="1576"/>
                </a:lnTo>
                <a:lnTo>
                  <a:pt x="1921" y="1556"/>
                </a:lnTo>
                <a:lnTo>
                  <a:pt x="1951" y="1534"/>
                </a:lnTo>
                <a:lnTo>
                  <a:pt x="1980" y="1515"/>
                </a:lnTo>
                <a:lnTo>
                  <a:pt x="2011" y="1495"/>
                </a:lnTo>
                <a:lnTo>
                  <a:pt x="2041" y="1478"/>
                </a:lnTo>
                <a:lnTo>
                  <a:pt x="2073" y="1460"/>
                </a:lnTo>
                <a:lnTo>
                  <a:pt x="2104" y="1444"/>
                </a:lnTo>
                <a:lnTo>
                  <a:pt x="2136" y="1428"/>
                </a:lnTo>
                <a:lnTo>
                  <a:pt x="2168" y="1413"/>
                </a:lnTo>
                <a:lnTo>
                  <a:pt x="2200" y="1400"/>
                </a:lnTo>
                <a:lnTo>
                  <a:pt x="2233" y="1387"/>
                </a:lnTo>
                <a:lnTo>
                  <a:pt x="2266" y="1374"/>
                </a:lnTo>
                <a:lnTo>
                  <a:pt x="2299" y="1363"/>
                </a:lnTo>
                <a:lnTo>
                  <a:pt x="2332" y="1353"/>
                </a:lnTo>
                <a:lnTo>
                  <a:pt x="2366" y="1342"/>
                </a:lnTo>
                <a:lnTo>
                  <a:pt x="2400" y="1333"/>
                </a:lnTo>
                <a:lnTo>
                  <a:pt x="2436" y="1325"/>
                </a:lnTo>
                <a:lnTo>
                  <a:pt x="2470" y="1319"/>
                </a:lnTo>
                <a:lnTo>
                  <a:pt x="2506" y="1313"/>
                </a:lnTo>
                <a:lnTo>
                  <a:pt x="2542" y="1307"/>
                </a:lnTo>
                <a:lnTo>
                  <a:pt x="2577" y="1303"/>
                </a:lnTo>
                <a:lnTo>
                  <a:pt x="2614" y="1298"/>
                </a:lnTo>
                <a:lnTo>
                  <a:pt x="2652" y="1296"/>
                </a:lnTo>
                <a:lnTo>
                  <a:pt x="2688" y="1293"/>
                </a:lnTo>
                <a:lnTo>
                  <a:pt x="2726" y="1292"/>
                </a:lnTo>
                <a:lnTo>
                  <a:pt x="2763" y="1291"/>
                </a:lnTo>
                <a:lnTo>
                  <a:pt x="2799" y="1292"/>
                </a:lnTo>
                <a:lnTo>
                  <a:pt x="2835" y="1293"/>
                </a:lnTo>
                <a:lnTo>
                  <a:pt x="2871" y="1295"/>
                </a:lnTo>
                <a:lnTo>
                  <a:pt x="2905" y="1298"/>
                </a:lnTo>
                <a:lnTo>
                  <a:pt x="2940" y="1301"/>
                </a:lnTo>
                <a:lnTo>
                  <a:pt x="2975" y="1306"/>
                </a:lnTo>
                <a:lnTo>
                  <a:pt x="3009" y="1311"/>
                </a:lnTo>
                <a:lnTo>
                  <a:pt x="3043" y="1316"/>
                </a:lnTo>
                <a:lnTo>
                  <a:pt x="3076" y="1323"/>
                </a:lnTo>
                <a:lnTo>
                  <a:pt x="3109" y="1330"/>
                </a:lnTo>
                <a:lnTo>
                  <a:pt x="3142" y="1338"/>
                </a:lnTo>
                <a:lnTo>
                  <a:pt x="3176" y="1347"/>
                </a:lnTo>
                <a:lnTo>
                  <a:pt x="3208" y="1357"/>
                </a:lnTo>
                <a:lnTo>
                  <a:pt x="3239" y="1368"/>
                </a:lnTo>
                <a:lnTo>
                  <a:pt x="3271" y="1379"/>
                </a:lnTo>
                <a:lnTo>
                  <a:pt x="3303" y="1390"/>
                </a:lnTo>
                <a:lnTo>
                  <a:pt x="3334" y="1403"/>
                </a:lnTo>
                <a:lnTo>
                  <a:pt x="3365" y="1417"/>
                </a:lnTo>
                <a:lnTo>
                  <a:pt x="3396" y="1432"/>
                </a:lnTo>
                <a:lnTo>
                  <a:pt x="3427" y="1446"/>
                </a:lnTo>
                <a:lnTo>
                  <a:pt x="3456" y="1462"/>
                </a:lnTo>
                <a:lnTo>
                  <a:pt x="3486" y="1478"/>
                </a:lnTo>
                <a:lnTo>
                  <a:pt x="3516" y="1497"/>
                </a:lnTo>
                <a:lnTo>
                  <a:pt x="3544" y="1515"/>
                </a:lnTo>
                <a:lnTo>
                  <a:pt x="3573" y="1533"/>
                </a:lnTo>
                <a:lnTo>
                  <a:pt x="3601" y="1554"/>
                </a:lnTo>
                <a:lnTo>
                  <a:pt x="3630" y="1574"/>
                </a:lnTo>
                <a:lnTo>
                  <a:pt x="3658" y="1595"/>
                </a:lnTo>
                <a:lnTo>
                  <a:pt x="3686" y="1616"/>
                </a:lnTo>
                <a:lnTo>
                  <a:pt x="3713" y="1639"/>
                </a:lnTo>
                <a:lnTo>
                  <a:pt x="3739" y="1663"/>
                </a:lnTo>
                <a:lnTo>
                  <a:pt x="3767" y="1687"/>
                </a:lnTo>
                <a:lnTo>
                  <a:pt x="3793" y="1712"/>
                </a:lnTo>
                <a:lnTo>
                  <a:pt x="3818" y="1737"/>
                </a:lnTo>
                <a:lnTo>
                  <a:pt x="3843" y="1764"/>
                </a:lnTo>
                <a:lnTo>
                  <a:pt x="3867" y="1790"/>
                </a:lnTo>
                <a:lnTo>
                  <a:pt x="3890" y="1816"/>
                </a:lnTo>
                <a:lnTo>
                  <a:pt x="3913" y="1842"/>
                </a:lnTo>
                <a:lnTo>
                  <a:pt x="3935" y="1870"/>
                </a:lnTo>
                <a:lnTo>
                  <a:pt x="3955" y="1897"/>
                </a:lnTo>
                <a:lnTo>
                  <a:pt x="3976" y="1925"/>
                </a:lnTo>
                <a:lnTo>
                  <a:pt x="3995" y="1953"/>
                </a:lnTo>
                <a:lnTo>
                  <a:pt x="4013" y="1982"/>
                </a:lnTo>
                <a:lnTo>
                  <a:pt x="4032" y="2010"/>
                </a:lnTo>
                <a:lnTo>
                  <a:pt x="4049" y="2040"/>
                </a:lnTo>
                <a:lnTo>
                  <a:pt x="4065" y="2070"/>
                </a:lnTo>
                <a:lnTo>
                  <a:pt x="4081" y="2099"/>
                </a:lnTo>
                <a:lnTo>
                  <a:pt x="4096" y="2129"/>
                </a:lnTo>
                <a:lnTo>
                  <a:pt x="4109" y="2160"/>
                </a:lnTo>
                <a:lnTo>
                  <a:pt x="4123" y="2191"/>
                </a:lnTo>
                <a:lnTo>
                  <a:pt x="4136" y="2222"/>
                </a:lnTo>
                <a:lnTo>
                  <a:pt x="4148" y="2254"/>
                </a:lnTo>
                <a:lnTo>
                  <a:pt x="4158" y="2286"/>
                </a:lnTo>
                <a:lnTo>
                  <a:pt x="4170" y="2318"/>
                </a:lnTo>
                <a:lnTo>
                  <a:pt x="4179" y="2351"/>
                </a:lnTo>
                <a:lnTo>
                  <a:pt x="4188" y="2385"/>
                </a:lnTo>
                <a:lnTo>
                  <a:pt x="4196" y="2418"/>
                </a:lnTo>
                <a:lnTo>
                  <a:pt x="4203" y="2452"/>
                </a:lnTo>
                <a:lnTo>
                  <a:pt x="4210" y="2486"/>
                </a:lnTo>
                <a:lnTo>
                  <a:pt x="4217" y="2520"/>
                </a:lnTo>
                <a:lnTo>
                  <a:pt x="4221" y="2556"/>
                </a:lnTo>
                <a:lnTo>
                  <a:pt x="4226" y="2591"/>
                </a:lnTo>
                <a:lnTo>
                  <a:pt x="4229" y="2627"/>
                </a:lnTo>
                <a:lnTo>
                  <a:pt x="4233" y="2662"/>
                </a:lnTo>
                <a:lnTo>
                  <a:pt x="4244" y="2630"/>
                </a:lnTo>
                <a:lnTo>
                  <a:pt x="4254" y="2597"/>
                </a:lnTo>
                <a:lnTo>
                  <a:pt x="4264" y="2564"/>
                </a:lnTo>
                <a:lnTo>
                  <a:pt x="4274" y="2529"/>
                </a:lnTo>
                <a:lnTo>
                  <a:pt x="4283" y="2496"/>
                </a:lnTo>
                <a:lnTo>
                  <a:pt x="4291" y="2463"/>
                </a:lnTo>
                <a:lnTo>
                  <a:pt x="4298" y="2429"/>
                </a:lnTo>
                <a:lnTo>
                  <a:pt x="4303" y="2395"/>
                </a:lnTo>
                <a:lnTo>
                  <a:pt x="4309" y="2362"/>
                </a:lnTo>
                <a:lnTo>
                  <a:pt x="4315" y="2327"/>
                </a:lnTo>
                <a:lnTo>
                  <a:pt x="4318" y="2293"/>
                </a:lnTo>
                <a:lnTo>
                  <a:pt x="4322" y="2258"/>
                </a:lnTo>
                <a:lnTo>
                  <a:pt x="4325" y="2224"/>
                </a:lnTo>
                <a:lnTo>
                  <a:pt x="4326" y="2189"/>
                </a:lnTo>
                <a:lnTo>
                  <a:pt x="4327" y="2154"/>
                </a:lnTo>
                <a:lnTo>
                  <a:pt x="4327" y="2119"/>
                </a:lnTo>
                <a:lnTo>
                  <a:pt x="4327" y="2079"/>
                </a:lnTo>
                <a:lnTo>
                  <a:pt x="4326" y="2039"/>
                </a:lnTo>
                <a:lnTo>
                  <a:pt x="4324" y="1999"/>
                </a:lnTo>
                <a:lnTo>
                  <a:pt x="4320" y="1959"/>
                </a:lnTo>
                <a:lnTo>
                  <a:pt x="4317" y="1920"/>
                </a:lnTo>
                <a:lnTo>
                  <a:pt x="4311" y="1881"/>
                </a:lnTo>
                <a:lnTo>
                  <a:pt x="4306" y="1844"/>
                </a:lnTo>
                <a:lnTo>
                  <a:pt x="4299" y="1806"/>
                </a:lnTo>
                <a:lnTo>
                  <a:pt x="4292" y="1768"/>
                </a:lnTo>
                <a:lnTo>
                  <a:pt x="4283" y="1731"/>
                </a:lnTo>
                <a:lnTo>
                  <a:pt x="4274" y="1694"/>
                </a:lnTo>
                <a:lnTo>
                  <a:pt x="4263" y="1658"/>
                </a:lnTo>
                <a:lnTo>
                  <a:pt x="4252" y="1622"/>
                </a:lnTo>
                <a:lnTo>
                  <a:pt x="4239" y="1586"/>
                </a:lnTo>
                <a:lnTo>
                  <a:pt x="4227" y="1551"/>
                </a:lnTo>
                <a:lnTo>
                  <a:pt x="4213" y="1516"/>
                </a:lnTo>
                <a:lnTo>
                  <a:pt x="4198" y="1482"/>
                </a:lnTo>
                <a:lnTo>
                  <a:pt x="4182" y="1447"/>
                </a:lnTo>
                <a:lnTo>
                  <a:pt x="4166" y="1413"/>
                </a:lnTo>
                <a:lnTo>
                  <a:pt x="4148" y="1380"/>
                </a:lnTo>
                <a:lnTo>
                  <a:pt x="4130" y="1347"/>
                </a:lnTo>
                <a:lnTo>
                  <a:pt x="4110" y="1314"/>
                </a:lnTo>
                <a:lnTo>
                  <a:pt x="4091" y="1282"/>
                </a:lnTo>
                <a:lnTo>
                  <a:pt x="4069" y="1250"/>
                </a:lnTo>
                <a:lnTo>
                  <a:pt x="4048" y="1218"/>
                </a:lnTo>
                <a:lnTo>
                  <a:pt x="4025" y="1187"/>
                </a:lnTo>
                <a:lnTo>
                  <a:pt x="4001" y="1156"/>
                </a:lnTo>
                <a:lnTo>
                  <a:pt x="3976" y="1126"/>
                </a:lnTo>
                <a:lnTo>
                  <a:pt x="3951" y="1096"/>
                </a:lnTo>
                <a:lnTo>
                  <a:pt x="3924" y="1066"/>
                </a:lnTo>
                <a:lnTo>
                  <a:pt x="3897" y="1037"/>
                </a:lnTo>
                <a:lnTo>
                  <a:pt x="3868" y="1008"/>
                </a:lnTo>
                <a:lnTo>
                  <a:pt x="3840" y="980"/>
                </a:lnTo>
                <a:lnTo>
                  <a:pt x="3810" y="952"/>
                </a:lnTo>
                <a:lnTo>
                  <a:pt x="3781" y="926"/>
                </a:lnTo>
                <a:lnTo>
                  <a:pt x="3751" y="901"/>
                </a:lnTo>
                <a:lnTo>
                  <a:pt x="3720" y="876"/>
                </a:lnTo>
                <a:lnTo>
                  <a:pt x="3689" y="852"/>
                </a:lnTo>
                <a:lnTo>
                  <a:pt x="3658" y="829"/>
                </a:lnTo>
                <a:lnTo>
                  <a:pt x="3628" y="807"/>
                </a:lnTo>
                <a:lnTo>
                  <a:pt x="3596" y="786"/>
                </a:lnTo>
                <a:lnTo>
                  <a:pt x="3562" y="765"/>
                </a:lnTo>
                <a:lnTo>
                  <a:pt x="3531" y="747"/>
                </a:lnTo>
                <a:lnTo>
                  <a:pt x="3497" y="727"/>
                </a:lnTo>
                <a:lnTo>
                  <a:pt x="3464" y="710"/>
                </a:lnTo>
                <a:lnTo>
                  <a:pt x="3430" y="693"/>
                </a:lnTo>
                <a:lnTo>
                  <a:pt x="3396" y="678"/>
                </a:lnTo>
                <a:lnTo>
                  <a:pt x="3362" y="663"/>
                </a:lnTo>
                <a:lnTo>
                  <a:pt x="3327" y="649"/>
                </a:lnTo>
                <a:lnTo>
                  <a:pt x="3292" y="636"/>
                </a:lnTo>
                <a:lnTo>
                  <a:pt x="3257" y="623"/>
                </a:lnTo>
                <a:lnTo>
                  <a:pt x="3220" y="613"/>
                </a:lnTo>
                <a:lnTo>
                  <a:pt x="3184" y="603"/>
                </a:lnTo>
                <a:lnTo>
                  <a:pt x="3147" y="593"/>
                </a:lnTo>
                <a:lnTo>
                  <a:pt x="3110" y="585"/>
                </a:lnTo>
                <a:lnTo>
                  <a:pt x="3073" y="577"/>
                </a:lnTo>
                <a:lnTo>
                  <a:pt x="3035" y="570"/>
                </a:lnTo>
                <a:lnTo>
                  <a:pt x="2997" y="564"/>
                </a:lnTo>
                <a:lnTo>
                  <a:pt x="2959" y="560"/>
                </a:lnTo>
                <a:lnTo>
                  <a:pt x="2920" y="555"/>
                </a:lnTo>
                <a:lnTo>
                  <a:pt x="2880" y="552"/>
                </a:lnTo>
                <a:lnTo>
                  <a:pt x="2841" y="549"/>
                </a:lnTo>
                <a:lnTo>
                  <a:pt x="2801" y="548"/>
                </a:lnTo>
                <a:lnTo>
                  <a:pt x="2760" y="548"/>
                </a:lnTo>
                <a:lnTo>
                  <a:pt x="2703" y="548"/>
                </a:lnTo>
                <a:lnTo>
                  <a:pt x="2647" y="550"/>
                </a:lnTo>
                <a:lnTo>
                  <a:pt x="2591" y="554"/>
                </a:lnTo>
                <a:lnTo>
                  <a:pt x="2535" y="558"/>
                </a:lnTo>
                <a:lnTo>
                  <a:pt x="2480" y="564"/>
                </a:lnTo>
                <a:lnTo>
                  <a:pt x="2427" y="571"/>
                </a:lnTo>
                <a:lnTo>
                  <a:pt x="2373" y="579"/>
                </a:lnTo>
                <a:lnTo>
                  <a:pt x="2319" y="589"/>
                </a:lnTo>
                <a:lnTo>
                  <a:pt x="2267" y="599"/>
                </a:lnTo>
                <a:lnTo>
                  <a:pt x="2214" y="612"/>
                </a:lnTo>
                <a:lnTo>
                  <a:pt x="2163" y="625"/>
                </a:lnTo>
                <a:lnTo>
                  <a:pt x="2112" y="639"/>
                </a:lnTo>
                <a:lnTo>
                  <a:pt x="2060" y="655"/>
                </a:lnTo>
                <a:lnTo>
                  <a:pt x="2010" y="673"/>
                </a:lnTo>
                <a:lnTo>
                  <a:pt x="1961" y="691"/>
                </a:lnTo>
                <a:lnTo>
                  <a:pt x="1912" y="711"/>
                </a:lnTo>
                <a:lnTo>
                  <a:pt x="1863" y="732"/>
                </a:lnTo>
                <a:lnTo>
                  <a:pt x="1815" y="754"/>
                </a:lnTo>
                <a:lnTo>
                  <a:pt x="1768" y="778"/>
                </a:lnTo>
                <a:lnTo>
                  <a:pt x="1720" y="803"/>
                </a:lnTo>
                <a:lnTo>
                  <a:pt x="1675" y="829"/>
                </a:lnTo>
                <a:lnTo>
                  <a:pt x="1628" y="856"/>
                </a:lnTo>
                <a:lnTo>
                  <a:pt x="1582" y="885"/>
                </a:lnTo>
                <a:lnTo>
                  <a:pt x="1538" y="914"/>
                </a:lnTo>
                <a:lnTo>
                  <a:pt x="1493" y="945"/>
                </a:lnTo>
                <a:lnTo>
                  <a:pt x="1450" y="978"/>
                </a:lnTo>
                <a:lnTo>
                  <a:pt x="1406" y="1012"/>
                </a:lnTo>
                <a:lnTo>
                  <a:pt x="1363" y="1047"/>
                </a:lnTo>
                <a:lnTo>
                  <a:pt x="1321" y="1083"/>
                </a:lnTo>
                <a:lnTo>
                  <a:pt x="1278" y="1121"/>
                </a:lnTo>
                <a:lnTo>
                  <a:pt x="1237" y="1160"/>
                </a:lnTo>
                <a:lnTo>
                  <a:pt x="1196" y="1200"/>
                </a:lnTo>
                <a:lnTo>
                  <a:pt x="1156" y="1241"/>
                </a:lnTo>
                <a:lnTo>
                  <a:pt x="1117" y="1282"/>
                </a:lnTo>
                <a:lnTo>
                  <a:pt x="1081" y="1324"/>
                </a:lnTo>
                <a:lnTo>
                  <a:pt x="1044" y="1366"/>
                </a:lnTo>
                <a:lnTo>
                  <a:pt x="1009" y="1410"/>
                </a:lnTo>
                <a:lnTo>
                  <a:pt x="976" y="1453"/>
                </a:lnTo>
                <a:lnTo>
                  <a:pt x="944" y="1497"/>
                </a:lnTo>
                <a:lnTo>
                  <a:pt x="912" y="1542"/>
                </a:lnTo>
                <a:lnTo>
                  <a:pt x="882" y="1587"/>
                </a:lnTo>
                <a:lnTo>
                  <a:pt x="854" y="1632"/>
                </a:lnTo>
                <a:lnTo>
                  <a:pt x="826" y="1679"/>
                </a:lnTo>
                <a:lnTo>
                  <a:pt x="801" y="1725"/>
                </a:lnTo>
                <a:lnTo>
                  <a:pt x="776" y="1773"/>
                </a:lnTo>
                <a:lnTo>
                  <a:pt x="752" y="1821"/>
                </a:lnTo>
                <a:lnTo>
                  <a:pt x="731" y="1869"/>
                </a:lnTo>
                <a:lnTo>
                  <a:pt x="710" y="1918"/>
                </a:lnTo>
                <a:lnTo>
                  <a:pt x="689" y="1967"/>
                </a:lnTo>
                <a:lnTo>
                  <a:pt x="671" y="2017"/>
                </a:lnTo>
                <a:lnTo>
                  <a:pt x="654" y="2067"/>
                </a:lnTo>
                <a:lnTo>
                  <a:pt x="638" y="2117"/>
                </a:lnTo>
                <a:lnTo>
                  <a:pt x="624" y="2169"/>
                </a:lnTo>
                <a:lnTo>
                  <a:pt x="611" y="2221"/>
                </a:lnTo>
                <a:lnTo>
                  <a:pt x="598" y="2274"/>
                </a:lnTo>
                <a:lnTo>
                  <a:pt x="588" y="2326"/>
                </a:lnTo>
                <a:lnTo>
                  <a:pt x="579" y="2380"/>
                </a:lnTo>
                <a:lnTo>
                  <a:pt x="570" y="2434"/>
                </a:lnTo>
                <a:lnTo>
                  <a:pt x="563" y="2488"/>
                </a:lnTo>
                <a:lnTo>
                  <a:pt x="557" y="2543"/>
                </a:lnTo>
                <a:lnTo>
                  <a:pt x="552" y="2599"/>
                </a:lnTo>
                <a:lnTo>
                  <a:pt x="550" y="2655"/>
                </a:lnTo>
                <a:lnTo>
                  <a:pt x="548" y="2711"/>
                </a:lnTo>
                <a:lnTo>
                  <a:pt x="547" y="2768"/>
                </a:lnTo>
                <a:lnTo>
                  <a:pt x="548" y="2826"/>
                </a:lnTo>
                <a:lnTo>
                  <a:pt x="550" y="2882"/>
                </a:lnTo>
                <a:lnTo>
                  <a:pt x="552" y="2938"/>
                </a:lnTo>
                <a:lnTo>
                  <a:pt x="557" y="2994"/>
                </a:lnTo>
                <a:lnTo>
                  <a:pt x="563" y="3049"/>
                </a:lnTo>
                <a:lnTo>
                  <a:pt x="570" y="3104"/>
                </a:lnTo>
                <a:lnTo>
                  <a:pt x="579" y="3157"/>
                </a:lnTo>
                <a:lnTo>
                  <a:pt x="588" y="3211"/>
                </a:lnTo>
                <a:lnTo>
                  <a:pt x="598" y="3263"/>
                </a:lnTo>
                <a:lnTo>
                  <a:pt x="611" y="3316"/>
                </a:lnTo>
                <a:lnTo>
                  <a:pt x="624" y="3368"/>
                </a:lnTo>
                <a:lnTo>
                  <a:pt x="638" y="3420"/>
                </a:lnTo>
                <a:lnTo>
                  <a:pt x="654" y="3470"/>
                </a:lnTo>
                <a:lnTo>
                  <a:pt x="671" y="3520"/>
                </a:lnTo>
                <a:lnTo>
                  <a:pt x="689" y="3570"/>
                </a:lnTo>
                <a:lnTo>
                  <a:pt x="709" y="3619"/>
                </a:lnTo>
                <a:lnTo>
                  <a:pt x="731" y="3669"/>
                </a:lnTo>
                <a:lnTo>
                  <a:pt x="752" y="3716"/>
                </a:lnTo>
                <a:lnTo>
                  <a:pt x="776" y="3764"/>
                </a:lnTo>
                <a:lnTo>
                  <a:pt x="800" y="3811"/>
                </a:lnTo>
                <a:lnTo>
                  <a:pt x="826" y="3858"/>
                </a:lnTo>
                <a:lnTo>
                  <a:pt x="854" y="3905"/>
                </a:lnTo>
                <a:lnTo>
                  <a:pt x="882" y="3950"/>
                </a:lnTo>
                <a:lnTo>
                  <a:pt x="912" y="3995"/>
                </a:lnTo>
                <a:lnTo>
                  <a:pt x="943" y="4039"/>
                </a:lnTo>
                <a:lnTo>
                  <a:pt x="976" y="4084"/>
                </a:lnTo>
                <a:lnTo>
                  <a:pt x="1009" y="4127"/>
                </a:lnTo>
                <a:lnTo>
                  <a:pt x="1043" y="4171"/>
                </a:lnTo>
                <a:lnTo>
                  <a:pt x="1080" y="4213"/>
                </a:lnTo>
                <a:lnTo>
                  <a:pt x="1117" y="4255"/>
                </a:lnTo>
                <a:lnTo>
                  <a:pt x="1156" y="4296"/>
                </a:lnTo>
                <a:lnTo>
                  <a:pt x="1196" y="4337"/>
                </a:lnTo>
                <a:lnTo>
                  <a:pt x="1236" y="4377"/>
                </a:lnTo>
                <a:lnTo>
                  <a:pt x="1278" y="4416"/>
                </a:lnTo>
                <a:lnTo>
                  <a:pt x="1320" y="4454"/>
                </a:lnTo>
                <a:lnTo>
                  <a:pt x="1362" y="4490"/>
                </a:lnTo>
                <a:lnTo>
                  <a:pt x="1405" y="4526"/>
                </a:lnTo>
                <a:lnTo>
                  <a:pt x="1449" y="4559"/>
                </a:lnTo>
                <a:lnTo>
                  <a:pt x="1492" y="4592"/>
                </a:lnTo>
                <a:lnTo>
                  <a:pt x="1536" y="4623"/>
                </a:lnTo>
                <a:lnTo>
                  <a:pt x="1582" y="4652"/>
                </a:lnTo>
                <a:lnTo>
                  <a:pt x="1627" y="4681"/>
                </a:lnTo>
                <a:lnTo>
                  <a:pt x="1673" y="4708"/>
                </a:lnTo>
                <a:lnTo>
                  <a:pt x="1719" y="4735"/>
                </a:lnTo>
                <a:lnTo>
                  <a:pt x="1767" y="4760"/>
                </a:lnTo>
                <a:lnTo>
                  <a:pt x="1814" y="4784"/>
                </a:lnTo>
                <a:lnTo>
                  <a:pt x="1862" y="4805"/>
                </a:lnTo>
                <a:lnTo>
                  <a:pt x="1911" y="4826"/>
                </a:lnTo>
                <a:lnTo>
                  <a:pt x="1960" y="4846"/>
                </a:lnTo>
                <a:lnTo>
                  <a:pt x="2009" y="4865"/>
                </a:lnTo>
                <a:lnTo>
                  <a:pt x="2059" y="4882"/>
                </a:lnTo>
                <a:lnTo>
                  <a:pt x="2111" y="4898"/>
                </a:lnTo>
                <a:lnTo>
                  <a:pt x="2162" y="4913"/>
                </a:lnTo>
                <a:lnTo>
                  <a:pt x="2213" y="4925"/>
                </a:lnTo>
                <a:lnTo>
                  <a:pt x="2266" y="4938"/>
                </a:lnTo>
                <a:lnTo>
                  <a:pt x="2318" y="4948"/>
                </a:lnTo>
                <a:lnTo>
                  <a:pt x="2371" y="4958"/>
                </a:lnTo>
                <a:lnTo>
                  <a:pt x="2426" y="4966"/>
                </a:lnTo>
                <a:lnTo>
                  <a:pt x="2479" y="4973"/>
                </a:lnTo>
                <a:lnTo>
                  <a:pt x="2534" y="4979"/>
                </a:lnTo>
                <a:lnTo>
                  <a:pt x="2590" y="4983"/>
                </a:lnTo>
                <a:lnTo>
                  <a:pt x="2646" y="4987"/>
                </a:lnTo>
                <a:lnTo>
                  <a:pt x="2702" y="4989"/>
                </a:lnTo>
                <a:lnTo>
                  <a:pt x="2759" y="4989"/>
                </a:lnTo>
                <a:lnTo>
                  <a:pt x="2806" y="4989"/>
                </a:lnTo>
                <a:lnTo>
                  <a:pt x="2851" y="4987"/>
                </a:lnTo>
                <a:lnTo>
                  <a:pt x="2898" y="4985"/>
                </a:lnTo>
                <a:lnTo>
                  <a:pt x="2944" y="4982"/>
                </a:lnTo>
                <a:lnTo>
                  <a:pt x="2988" y="4978"/>
                </a:lnTo>
                <a:lnTo>
                  <a:pt x="3034" y="4973"/>
                </a:lnTo>
                <a:lnTo>
                  <a:pt x="3079" y="4966"/>
                </a:lnTo>
                <a:lnTo>
                  <a:pt x="3124" y="4959"/>
                </a:lnTo>
                <a:lnTo>
                  <a:pt x="3168" y="4953"/>
                </a:lnTo>
                <a:lnTo>
                  <a:pt x="3212" y="4943"/>
                </a:lnTo>
                <a:lnTo>
                  <a:pt x="3255" y="4934"/>
                </a:lnTo>
                <a:lnTo>
                  <a:pt x="3300" y="4923"/>
                </a:lnTo>
                <a:lnTo>
                  <a:pt x="3342" y="4911"/>
                </a:lnTo>
                <a:lnTo>
                  <a:pt x="3386" y="4899"/>
                </a:lnTo>
                <a:lnTo>
                  <a:pt x="3429" y="4886"/>
                </a:lnTo>
                <a:lnTo>
                  <a:pt x="3471" y="4872"/>
                </a:lnTo>
                <a:lnTo>
                  <a:pt x="3513" y="4857"/>
                </a:lnTo>
                <a:lnTo>
                  <a:pt x="3555" y="4841"/>
                </a:lnTo>
                <a:lnTo>
                  <a:pt x="3597" y="4824"/>
                </a:lnTo>
                <a:lnTo>
                  <a:pt x="3638" y="4805"/>
                </a:lnTo>
                <a:lnTo>
                  <a:pt x="3679" y="4787"/>
                </a:lnTo>
                <a:lnTo>
                  <a:pt x="3719" y="4768"/>
                </a:lnTo>
                <a:lnTo>
                  <a:pt x="3760" y="4747"/>
                </a:lnTo>
                <a:lnTo>
                  <a:pt x="3800" y="4725"/>
                </a:lnTo>
                <a:lnTo>
                  <a:pt x="3840" y="4703"/>
                </a:lnTo>
                <a:lnTo>
                  <a:pt x="3880" y="4680"/>
                </a:lnTo>
                <a:lnTo>
                  <a:pt x="3919" y="4655"/>
                </a:lnTo>
                <a:lnTo>
                  <a:pt x="3957" y="4630"/>
                </a:lnTo>
                <a:lnTo>
                  <a:pt x="3996" y="4603"/>
                </a:lnTo>
                <a:lnTo>
                  <a:pt x="4035" y="4577"/>
                </a:lnTo>
                <a:lnTo>
                  <a:pt x="4074" y="4549"/>
                </a:lnTo>
                <a:lnTo>
                  <a:pt x="4112" y="4520"/>
                </a:lnTo>
                <a:lnTo>
                  <a:pt x="4150" y="4482"/>
                </a:lnTo>
                <a:lnTo>
                  <a:pt x="4199" y="4438"/>
                </a:lnTo>
                <a:lnTo>
                  <a:pt x="4258" y="4386"/>
                </a:lnTo>
                <a:lnTo>
                  <a:pt x="4325" y="4328"/>
                </a:lnTo>
                <a:lnTo>
                  <a:pt x="4350" y="4307"/>
                </a:lnTo>
                <a:lnTo>
                  <a:pt x="4375" y="4288"/>
                </a:lnTo>
                <a:lnTo>
                  <a:pt x="4400" y="4273"/>
                </a:lnTo>
                <a:lnTo>
                  <a:pt x="4424" y="4261"/>
                </a:lnTo>
                <a:lnTo>
                  <a:pt x="4448" y="4251"/>
                </a:lnTo>
                <a:lnTo>
                  <a:pt x="4471" y="4244"/>
                </a:lnTo>
                <a:lnTo>
                  <a:pt x="4494" y="4239"/>
                </a:lnTo>
                <a:lnTo>
                  <a:pt x="4505" y="4238"/>
                </a:lnTo>
                <a:lnTo>
                  <a:pt x="4517" y="4238"/>
                </a:lnTo>
                <a:lnTo>
                  <a:pt x="4530" y="4238"/>
                </a:lnTo>
                <a:lnTo>
                  <a:pt x="4545" y="4239"/>
                </a:lnTo>
                <a:lnTo>
                  <a:pt x="4559" y="4240"/>
                </a:lnTo>
                <a:lnTo>
                  <a:pt x="4572" y="4244"/>
                </a:lnTo>
                <a:lnTo>
                  <a:pt x="4585" y="4246"/>
                </a:lnTo>
                <a:lnTo>
                  <a:pt x="4598" y="4251"/>
                </a:lnTo>
                <a:lnTo>
                  <a:pt x="4611" y="4254"/>
                </a:lnTo>
                <a:lnTo>
                  <a:pt x="4624" y="4260"/>
                </a:lnTo>
                <a:lnTo>
                  <a:pt x="4635" y="4265"/>
                </a:lnTo>
                <a:lnTo>
                  <a:pt x="4648" y="4272"/>
                </a:lnTo>
                <a:lnTo>
                  <a:pt x="4659" y="4279"/>
                </a:lnTo>
                <a:lnTo>
                  <a:pt x="4672" y="4287"/>
                </a:lnTo>
                <a:lnTo>
                  <a:pt x="4694" y="4304"/>
                </a:lnTo>
                <a:lnTo>
                  <a:pt x="4715" y="4325"/>
                </a:lnTo>
                <a:lnTo>
                  <a:pt x="4736" y="4348"/>
                </a:lnTo>
                <a:lnTo>
                  <a:pt x="4753" y="4370"/>
                </a:lnTo>
                <a:lnTo>
                  <a:pt x="4768" y="4394"/>
                </a:lnTo>
                <a:lnTo>
                  <a:pt x="4779" y="4418"/>
                </a:lnTo>
                <a:lnTo>
                  <a:pt x="4784" y="4431"/>
                </a:lnTo>
                <a:lnTo>
                  <a:pt x="4788" y="4444"/>
                </a:lnTo>
                <a:lnTo>
                  <a:pt x="4792" y="4456"/>
                </a:lnTo>
                <a:lnTo>
                  <a:pt x="4795" y="4470"/>
                </a:lnTo>
                <a:lnTo>
                  <a:pt x="4799" y="4496"/>
                </a:lnTo>
                <a:lnTo>
                  <a:pt x="4800" y="4523"/>
                </a:lnTo>
                <a:lnTo>
                  <a:pt x="4799" y="4549"/>
                </a:lnTo>
                <a:lnTo>
                  <a:pt x="4795" y="4574"/>
                </a:lnTo>
                <a:lnTo>
                  <a:pt x="4788" y="4599"/>
                </a:lnTo>
                <a:lnTo>
                  <a:pt x="4779" y="4623"/>
                </a:lnTo>
                <a:lnTo>
                  <a:pt x="4768" y="4648"/>
                </a:lnTo>
                <a:lnTo>
                  <a:pt x="4753" y="4672"/>
                </a:lnTo>
                <a:lnTo>
                  <a:pt x="4736" y="4696"/>
                </a:lnTo>
                <a:lnTo>
                  <a:pt x="4715" y="4721"/>
                </a:lnTo>
                <a:lnTo>
                  <a:pt x="4672" y="4768"/>
                </a:lnTo>
                <a:lnTo>
                  <a:pt x="4626" y="4813"/>
                </a:lnTo>
                <a:lnTo>
                  <a:pt x="4580" y="4858"/>
                </a:lnTo>
                <a:lnTo>
                  <a:pt x="4532" y="4901"/>
                </a:lnTo>
                <a:lnTo>
                  <a:pt x="4481" y="4943"/>
                </a:lnTo>
                <a:lnTo>
                  <a:pt x="4429" y="4985"/>
                </a:lnTo>
                <a:lnTo>
                  <a:pt x="4376" y="5024"/>
                </a:lnTo>
                <a:lnTo>
                  <a:pt x="4320" y="5062"/>
                </a:lnTo>
                <a:lnTo>
                  <a:pt x="4264" y="5100"/>
                </a:lnTo>
                <a:lnTo>
                  <a:pt x="4205" y="5135"/>
                </a:lnTo>
                <a:lnTo>
                  <a:pt x="4146" y="5171"/>
                </a:lnTo>
                <a:lnTo>
                  <a:pt x="4084" y="5204"/>
                </a:lnTo>
                <a:lnTo>
                  <a:pt x="4020" y="5236"/>
                </a:lnTo>
                <a:lnTo>
                  <a:pt x="3956" y="5266"/>
                </a:lnTo>
                <a:lnTo>
                  <a:pt x="3889" y="5296"/>
                </a:lnTo>
                <a:lnTo>
                  <a:pt x="3822" y="5325"/>
                </a:lnTo>
                <a:lnTo>
                  <a:pt x="3755" y="5351"/>
                </a:lnTo>
                <a:lnTo>
                  <a:pt x="3690" y="5375"/>
                </a:lnTo>
                <a:lnTo>
                  <a:pt x="3624" y="5397"/>
                </a:lnTo>
                <a:lnTo>
                  <a:pt x="3559" y="5417"/>
                </a:lnTo>
                <a:lnTo>
                  <a:pt x="3493" y="5437"/>
                </a:lnTo>
                <a:lnTo>
                  <a:pt x="3427" y="5454"/>
                </a:lnTo>
                <a:lnTo>
                  <a:pt x="3360" y="5470"/>
                </a:lnTo>
                <a:lnTo>
                  <a:pt x="3294" y="5483"/>
                </a:lnTo>
                <a:lnTo>
                  <a:pt x="3228" y="5496"/>
                </a:lnTo>
                <a:lnTo>
                  <a:pt x="3162" y="5507"/>
                </a:lnTo>
                <a:lnTo>
                  <a:pt x="3096" y="5516"/>
                </a:lnTo>
                <a:lnTo>
                  <a:pt x="3028" y="5523"/>
                </a:lnTo>
                <a:lnTo>
                  <a:pt x="2962" y="5529"/>
                </a:lnTo>
                <a:lnTo>
                  <a:pt x="2895" y="5534"/>
                </a:lnTo>
                <a:lnTo>
                  <a:pt x="2827" y="5536"/>
                </a:lnTo>
                <a:lnTo>
                  <a:pt x="2761" y="5537"/>
                </a:lnTo>
                <a:lnTo>
                  <a:pt x="2689" y="5536"/>
                </a:lnTo>
                <a:lnTo>
                  <a:pt x="2620" y="5534"/>
                </a:lnTo>
                <a:lnTo>
                  <a:pt x="2550" y="5529"/>
                </a:lnTo>
                <a:lnTo>
                  <a:pt x="2480" y="5523"/>
                </a:lnTo>
                <a:lnTo>
                  <a:pt x="2412" y="5516"/>
                </a:lnTo>
                <a:lnTo>
                  <a:pt x="2345" y="5508"/>
                </a:lnTo>
                <a:lnTo>
                  <a:pt x="2277" y="5498"/>
                </a:lnTo>
                <a:lnTo>
                  <a:pt x="2211" y="5486"/>
                </a:lnTo>
                <a:lnTo>
                  <a:pt x="2145" y="5472"/>
                </a:lnTo>
                <a:lnTo>
                  <a:pt x="2080" y="5457"/>
                </a:lnTo>
                <a:lnTo>
                  <a:pt x="2016" y="5441"/>
                </a:lnTo>
                <a:lnTo>
                  <a:pt x="1952" y="5423"/>
                </a:lnTo>
                <a:lnTo>
                  <a:pt x="1888" y="5402"/>
                </a:lnTo>
                <a:lnTo>
                  <a:pt x="1825" y="5381"/>
                </a:lnTo>
                <a:lnTo>
                  <a:pt x="1764" y="5358"/>
                </a:lnTo>
                <a:lnTo>
                  <a:pt x="1702" y="5334"/>
                </a:lnTo>
                <a:lnTo>
                  <a:pt x="1641" y="5308"/>
                </a:lnTo>
                <a:lnTo>
                  <a:pt x="1582" y="5280"/>
                </a:lnTo>
                <a:lnTo>
                  <a:pt x="1523" y="5250"/>
                </a:lnTo>
                <a:lnTo>
                  <a:pt x="1463" y="5220"/>
                </a:lnTo>
                <a:lnTo>
                  <a:pt x="1405" y="5187"/>
                </a:lnTo>
                <a:lnTo>
                  <a:pt x="1348" y="5152"/>
                </a:lnTo>
                <a:lnTo>
                  <a:pt x="1291" y="5117"/>
                </a:lnTo>
                <a:lnTo>
                  <a:pt x="1235" y="5080"/>
                </a:lnTo>
                <a:lnTo>
                  <a:pt x="1180" y="5042"/>
                </a:lnTo>
                <a:lnTo>
                  <a:pt x="1125" y="5001"/>
                </a:lnTo>
                <a:lnTo>
                  <a:pt x="1071" y="4958"/>
                </a:lnTo>
                <a:lnTo>
                  <a:pt x="1017" y="4915"/>
                </a:lnTo>
                <a:lnTo>
                  <a:pt x="965" y="4870"/>
                </a:lnTo>
                <a:lnTo>
                  <a:pt x="912" y="4824"/>
                </a:lnTo>
                <a:lnTo>
                  <a:pt x="861" y="4775"/>
                </a:lnTo>
                <a:lnTo>
                  <a:pt x="809" y="4724"/>
                </a:lnTo>
                <a:lnTo>
                  <a:pt x="760" y="4674"/>
                </a:lnTo>
                <a:lnTo>
                  <a:pt x="711" y="4622"/>
                </a:lnTo>
                <a:lnTo>
                  <a:pt x="665" y="4569"/>
                </a:lnTo>
                <a:lnTo>
                  <a:pt x="620" y="4517"/>
                </a:lnTo>
                <a:lnTo>
                  <a:pt x="576" y="4463"/>
                </a:lnTo>
                <a:lnTo>
                  <a:pt x="534" y="4408"/>
                </a:lnTo>
                <a:lnTo>
                  <a:pt x="494" y="4353"/>
                </a:lnTo>
                <a:lnTo>
                  <a:pt x="455" y="4297"/>
                </a:lnTo>
                <a:lnTo>
                  <a:pt x="418" y="4242"/>
                </a:lnTo>
                <a:lnTo>
                  <a:pt x="382" y="4184"/>
                </a:lnTo>
                <a:lnTo>
                  <a:pt x="348" y="4127"/>
                </a:lnTo>
                <a:lnTo>
                  <a:pt x="316" y="4069"/>
                </a:lnTo>
                <a:lnTo>
                  <a:pt x="285" y="4010"/>
                </a:lnTo>
                <a:lnTo>
                  <a:pt x="256" y="3950"/>
                </a:lnTo>
                <a:lnTo>
                  <a:pt x="228" y="3890"/>
                </a:lnTo>
                <a:lnTo>
                  <a:pt x="202" y="3829"/>
                </a:lnTo>
                <a:lnTo>
                  <a:pt x="178" y="3768"/>
                </a:lnTo>
                <a:lnTo>
                  <a:pt x="155" y="3706"/>
                </a:lnTo>
                <a:lnTo>
                  <a:pt x="134" y="3643"/>
                </a:lnTo>
                <a:lnTo>
                  <a:pt x="114" y="3580"/>
                </a:lnTo>
                <a:lnTo>
                  <a:pt x="96" y="3516"/>
                </a:lnTo>
                <a:lnTo>
                  <a:pt x="79" y="3452"/>
                </a:lnTo>
                <a:lnTo>
                  <a:pt x="64" y="3386"/>
                </a:lnTo>
                <a:lnTo>
                  <a:pt x="50" y="3320"/>
                </a:lnTo>
                <a:lnTo>
                  <a:pt x="39" y="3253"/>
                </a:lnTo>
                <a:lnTo>
                  <a:pt x="29" y="3186"/>
                </a:lnTo>
                <a:lnTo>
                  <a:pt x="19" y="3118"/>
                </a:lnTo>
                <a:lnTo>
                  <a:pt x="13" y="3050"/>
                </a:lnTo>
                <a:lnTo>
                  <a:pt x="7" y="2980"/>
                </a:lnTo>
                <a:lnTo>
                  <a:pt x="3" y="2911"/>
                </a:lnTo>
                <a:lnTo>
                  <a:pt x="0" y="2840"/>
                </a:lnTo>
                <a:lnTo>
                  <a:pt x="0" y="2769"/>
                </a:lnTo>
                <a:lnTo>
                  <a:pt x="0" y="2697"/>
                </a:lnTo>
                <a:lnTo>
                  <a:pt x="3" y="2627"/>
                </a:lnTo>
                <a:lnTo>
                  <a:pt x="7" y="2557"/>
                </a:lnTo>
                <a:lnTo>
                  <a:pt x="13" y="2488"/>
                </a:lnTo>
                <a:lnTo>
                  <a:pt x="19" y="2419"/>
                </a:lnTo>
                <a:lnTo>
                  <a:pt x="29" y="2351"/>
                </a:lnTo>
                <a:lnTo>
                  <a:pt x="39" y="2284"/>
                </a:lnTo>
                <a:lnTo>
                  <a:pt x="50" y="2218"/>
                </a:lnTo>
                <a:lnTo>
                  <a:pt x="64" y="2152"/>
                </a:lnTo>
                <a:lnTo>
                  <a:pt x="79" y="2086"/>
                </a:lnTo>
                <a:lnTo>
                  <a:pt x="96" y="2022"/>
                </a:lnTo>
                <a:lnTo>
                  <a:pt x="113" y="1958"/>
                </a:lnTo>
                <a:lnTo>
                  <a:pt x="134" y="1894"/>
                </a:lnTo>
                <a:lnTo>
                  <a:pt x="154" y="1831"/>
                </a:lnTo>
                <a:lnTo>
                  <a:pt x="178" y="1769"/>
                </a:lnTo>
                <a:lnTo>
                  <a:pt x="202" y="1708"/>
                </a:lnTo>
                <a:lnTo>
                  <a:pt x="228" y="1647"/>
                </a:lnTo>
                <a:lnTo>
                  <a:pt x="256" y="1587"/>
                </a:lnTo>
                <a:lnTo>
                  <a:pt x="285" y="1527"/>
                </a:lnTo>
                <a:lnTo>
                  <a:pt x="316" y="1468"/>
                </a:lnTo>
                <a:lnTo>
                  <a:pt x="348" y="1410"/>
                </a:lnTo>
                <a:lnTo>
                  <a:pt x="382" y="1353"/>
                </a:lnTo>
                <a:lnTo>
                  <a:pt x="418" y="1296"/>
                </a:lnTo>
                <a:lnTo>
                  <a:pt x="455" y="1240"/>
                </a:lnTo>
                <a:lnTo>
                  <a:pt x="494" y="1184"/>
                </a:lnTo>
                <a:lnTo>
                  <a:pt x="534" y="1129"/>
                </a:lnTo>
                <a:lnTo>
                  <a:pt x="576" y="1074"/>
                </a:lnTo>
                <a:lnTo>
                  <a:pt x="620" y="1021"/>
                </a:lnTo>
                <a:lnTo>
                  <a:pt x="664" y="968"/>
                </a:lnTo>
                <a:lnTo>
                  <a:pt x="711" y="916"/>
                </a:lnTo>
                <a:lnTo>
                  <a:pt x="759" y="863"/>
                </a:lnTo>
                <a:lnTo>
                  <a:pt x="809" y="813"/>
                </a:lnTo>
                <a:lnTo>
                  <a:pt x="861" y="763"/>
                </a:lnTo>
                <a:lnTo>
                  <a:pt x="912" y="715"/>
                </a:lnTo>
                <a:lnTo>
                  <a:pt x="963" y="668"/>
                </a:lnTo>
                <a:lnTo>
                  <a:pt x="1017" y="622"/>
                </a:lnTo>
                <a:lnTo>
                  <a:pt x="1071" y="579"/>
                </a:lnTo>
                <a:lnTo>
                  <a:pt x="1124" y="537"/>
                </a:lnTo>
                <a:lnTo>
                  <a:pt x="1179" y="497"/>
                </a:lnTo>
                <a:lnTo>
                  <a:pt x="1235" y="457"/>
                </a:lnTo>
                <a:lnTo>
                  <a:pt x="1291" y="420"/>
                </a:lnTo>
                <a:lnTo>
                  <a:pt x="1348" y="385"/>
                </a:lnTo>
                <a:lnTo>
                  <a:pt x="1405" y="351"/>
                </a:lnTo>
                <a:lnTo>
                  <a:pt x="1463" y="318"/>
                </a:lnTo>
                <a:lnTo>
                  <a:pt x="1522" y="287"/>
                </a:lnTo>
                <a:lnTo>
                  <a:pt x="1581" y="257"/>
                </a:lnTo>
                <a:lnTo>
                  <a:pt x="1641" y="230"/>
                </a:lnTo>
                <a:lnTo>
                  <a:pt x="1702" y="203"/>
                </a:lnTo>
                <a:lnTo>
                  <a:pt x="1762" y="179"/>
                </a:lnTo>
                <a:lnTo>
                  <a:pt x="1825" y="155"/>
                </a:lnTo>
                <a:lnTo>
                  <a:pt x="1887" y="135"/>
                </a:lnTo>
                <a:lnTo>
                  <a:pt x="1951" y="114"/>
                </a:lnTo>
                <a:lnTo>
                  <a:pt x="2015" y="96"/>
                </a:lnTo>
                <a:lnTo>
                  <a:pt x="2079" y="80"/>
                </a:lnTo>
                <a:lnTo>
                  <a:pt x="2144" y="65"/>
                </a:lnTo>
                <a:lnTo>
                  <a:pt x="2210" y="52"/>
                </a:lnTo>
                <a:lnTo>
                  <a:pt x="2276" y="39"/>
                </a:lnTo>
                <a:lnTo>
                  <a:pt x="2343" y="29"/>
                </a:lnTo>
                <a:lnTo>
                  <a:pt x="2411" y="21"/>
                </a:lnTo>
                <a:lnTo>
                  <a:pt x="2479" y="13"/>
                </a:lnTo>
                <a:lnTo>
                  <a:pt x="2549" y="7"/>
                </a:lnTo>
                <a:lnTo>
                  <a:pt x="2619" y="4"/>
                </a:lnTo>
                <a:lnTo>
                  <a:pt x="2688" y="1"/>
                </a:lnTo>
                <a:lnTo>
                  <a:pt x="2760" y="0"/>
                </a:lnTo>
                <a:lnTo>
                  <a:pt x="2814" y="1"/>
                </a:lnTo>
                <a:lnTo>
                  <a:pt x="2868" y="3"/>
                </a:lnTo>
                <a:lnTo>
                  <a:pt x="2921" y="6"/>
                </a:lnTo>
                <a:lnTo>
                  <a:pt x="2975" y="11"/>
                </a:lnTo>
                <a:lnTo>
                  <a:pt x="3027" y="15"/>
                </a:lnTo>
                <a:lnTo>
                  <a:pt x="3079" y="22"/>
                </a:lnTo>
                <a:lnTo>
                  <a:pt x="3130" y="30"/>
                </a:lnTo>
                <a:lnTo>
                  <a:pt x="3181" y="39"/>
                </a:lnTo>
                <a:lnTo>
                  <a:pt x="3231" y="49"/>
                </a:lnTo>
                <a:lnTo>
                  <a:pt x="3282" y="61"/>
                </a:lnTo>
                <a:lnTo>
                  <a:pt x="3331" y="73"/>
                </a:lnTo>
                <a:lnTo>
                  <a:pt x="3380" y="88"/>
                </a:lnTo>
                <a:lnTo>
                  <a:pt x="3429" y="103"/>
                </a:lnTo>
                <a:lnTo>
                  <a:pt x="3477" y="119"/>
                </a:lnTo>
                <a:lnTo>
                  <a:pt x="3525" y="137"/>
                </a:lnTo>
                <a:lnTo>
                  <a:pt x="3572" y="155"/>
                </a:lnTo>
                <a:lnTo>
                  <a:pt x="3617" y="176"/>
                </a:lnTo>
                <a:lnTo>
                  <a:pt x="3664" y="197"/>
                </a:lnTo>
                <a:lnTo>
                  <a:pt x="3710" y="219"/>
                </a:lnTo>
                <a:lnTo>
                  <a:pt x="3754" y="243"/>
                </a:lnTo>
                <a:lnTo>
                  <a:pt x="3799" y="267"/>
                </a:lnTo>
                <a:lnTo>
                  <a:pt x="3842" y="294"/>
                </a:lnTo>
                <a:lnTo>
                  <a:pt x="3887" y="321"/>
                </a:lnTo>
                <a:lnTo>
                  <a:pt x="3929" y="350"/>
                </a:lnTo>
                <a:lnTo>
                  <a:pt x="3971" y="379"/>
                </a:lnTo>
                <a:lnTo>
                  <a:pt x="4013" y="410"/>
                </a:lnTo>
                <a:lnTo>
                  <a:pt x="4056" y="442"/>
                </a:lnTo>
                <a:lnTo>
                  <a:pt x="4097" y="475"/>
                </a:lnTo>
                <a:lnTo>
                  <a:pt x="4137" y="510"/>
                </a:lnTo>
                <a:lnTo>
                  <a:pt x="4177" y="546"/>
                </a:lnTo>
                <a:lnTo>
                  <a:pt x="4217" y="582"/>
                </a:lnTo>
                <a:lnTo>
                  <a:pt x="4255" y="621"/>
                </a:lnTo>
                <a:lnTo>
                  <a:pt x="4293" y="660"/>
                </a:lnTo>
                <a:lnTo>
                  <a:pt x="4331" y="700"/>
                </a:lnTo>
                <a:lnTo>
                  <a:pt x="4366" y="740"/>
                </a:lnTo>
                <a:lnTo>
                  <a:pt x="4400" y="780"/>
                </a:lnTo>
                <a:lnTo>
                  <a:pt x="4433" y="821"/>
                </a:lnTo>
                <a:lnTo>
                  <a:pt x="4465" y="863"/>
                </a:lnTo>
                <a:lnTo>
                  <a:pt x="4496" y="904"/>
                </a:lnTo>
                <a:lnTo>
                  <a:pt x="4526" y="948"/>
                </a:lnTo>
                <a:lnTo>
                  <a:pt x="4554" y="990"/>
                </a:lnTo>
                <a:lnTo>
                  <a:pt x="4582" y="1034"/>
                </a:lnTo>
                <a:lnTo>
                  <a:pt x="4608" y="1078"/>
                </a:lnTo>
                <a:lnTo>
                  <a:pt x="4633" y="1122"/>
                </a:lnTo>
                <a:lnTo>
                  <a:pt x="4657" y="1168"/>
                </a:lnTo>
                <a:lnTo>
                  <a:pt x="4679" y="1212"/>
                </a:lnTo>
                <a:lnTo>
                  <a:pt x="4701" y="1259"/>
                </a:lnTo>
                <a:lnTo>
                  <a:pt x="4720" y="1306"/>
                </a:lnTo>
                <a:lnTo>
                  <a:pt x="4739" y="1353"/>
                </a:lnTo>
                <a:lnTo>
                  <a:pt x="4756" y="1400"/>
                </a:lnTo>
                <a:lnTo>
                  <a:pt x="4772" y="1447"/>
                </a:lnTo>
                <a:lnTo>
                  <a:pt x="4788" y="1497"/>
                </a:lnTo>
                <a:lnTo>
                  <a:pt x="4802" y="1546"/>
                </a:lnTo>
                <a:lnTo>
                  <a:pt x="4815" y="1595"/>
                </a:lnTo>
                <a:lnTo>
                  <a:pt x="4826" y="1645"/>
                </a:lnTo>
                <a:lnTo>
                  <a:pt x="4836" y="1695"/>
                </a:lnTo>
                <a:lnTo>
                  <a:pt x="4845" y="1747"/>
                </a:lnTo>
                <a:lnTo>
                  <a:pt x="4853" y="1798"/>
                </a:lnTo>
                <a:lnTo>
                  <a:pt x="4860" y="1850"/>
                </a:lnTo>
                <a:lnTo>
                  <a:pt x="4866" y="1903"/>
                </a:lnTo>
                <a:lnTo>
                  <a:pt x="4869" y="1955"/>
                </a:lnTo>
                <a:lnTo>
                  <a:pt x="4873" y="2009"/>
                </a:lnTo>
                <a:lnTo>
                  <a:pt x="4875" y="2064"/>
                </a:lnTo>
                <a:lnTo>
                  <a:pt x="4875" y="2117"/>
                </a:lnTo>
                <a:close/>
                <a:moveTo>
                  <a:pt x="3677" y="2763"/>
                </a:moveTo>
                <a:lnTo>
                  <a:pt x="3677" y="2763"/>
                </a:lnTo>
                <a:lnTo>
                  <a:pt x="3676" y="2717"/>
                </a:lnTo>
                <a:lnTo>
                  <a:pt x="3673" y="2670"/>
                </a:lnTo>
                <a:lnTo>
                  <a:pt x="3668" y="2624"/>
                </a:lnTo>
                <a:lnTo>
                  <a:pt x="3661" y="2580"/>
                </a:lnTo>
                <a:lnTo>
                  <a:pt x="3650" y="2536"/>
                </a:lnTo>
                <a:lnTo>
                  <a:pt x="3639" y="2493"/>
                </a:lnTo>
                <a:lnTo>
                  <a:pt x="3625" y="2451"/>
                </a:lnTo>
                <a:lnTo>
                  <a:pt x="3609" y="2410"/>
                </a:lnTo>
                <a:lnTo>
                  <a:pt x="3591" y="2370"/>
                </a:lnTo>
                <a:lnTo>
                  <a:pt x="3572" y="2330"/>
                </a:lnTo>
                <a:lnTo>
                  <a:pt x="3549" y="2291"/>
                </a:lnTo>
                <a:lnTo>
                  <a:pt x="3525" y="2253"/>
                </a:lnTo>
                <a:lnTo>
                  <a:pt x="3499" y="2217"/>
                </a:lnTo>
                <a:lnTo>
                  <a:pt x="3470" y="2180"/>
                </a:lnTo>
                <a:lnTo>
                  <a:pt x="3439" y="2145"/>
                </a:lnTo>
                <a:lnTo>
                  <a:pt x="3406" y="2111"/>
                </a:lnTo>
                <a:lnTo>
                  <a:pt x="3372" y="2078"/>
                </a:lnTo>
                <a:lnTo>
                  <a:pt x="3338" y="2047"/>
                </a:lnTo>
                <a:lnTo>
                  <a:pt x="3301" y="2018"/>
                </a:lnTo>
                <a:lnTo>
                  <a:pt x="3265" y="1992"/>
                </a:lnTo>
                <a:lnTo>
                  <a:pt x="3227" y="1968"/>
                </a:lnTo>
                <a:lnTo>
                  <a:pt x="3189" y="1945"/>
                </a:lnTo>
                <a:lnTo>
                  <a:pt x="3149" y="1925"/>
                </a:lnTo>
                <a:lnTo>
                  <a:pt x="3109" y="1907"/>
                </a:lnTo>
                <a:lnTo>
                  <a:pt x="3068" y="1891"/>
                </a:lnTo>
                <a:lnTo>
                  <a:pt x="3026" y="1878"/>
                </a:lnTo>
                <a:lnTo>
                  <a:pt x="2984" y="1865"/>
                </a:lnTo>
                <a:lnTo>
                  <a:pt x="2940" y="1856"/>
                </a:lnTo>
                <a:lnTo>
                  <a:pt x="2896" y="1848"/>
                </a:lnTo>
                <a:lnTo>
                  <a:pt x="2850" y="1844"/>
                </a:lnTo>
                <a:lnTo>
                  <a:pt x="2805" y="1840"/>
                </a:lnTo>
                <a:lnTo>
                  <a:pt x="2758" y="1839"/>
                </a:lnTo>
                <a:lnTo>
                  <a:pt x="2711" y="1840"/>
                </a:lnTo>
                <a:lnTo>
                  <a:pt x="2665" y="1844"/>
                </a:lnTo>
                <a:lnTo>
                  <a:pt x="2620" y="1848"/>
                </a:lnTo>
                <a:lnTo>
                  <a:pt x="2575" y="1856"/>
                </a:lnTo>
                <a:lnTo>
                  <a:pt x="2532" y="1865"/>
                </a:lnTo>
                <a:lnTo>
                  <a:pt x="2488" y="1878"/>
                </a:lnTo>
                <a:lnTo>
                  <a:pt x="2447" y="1891"/>
                </a:lnTo>
                <a:lnTo>
                  <a:pt x="2406" y="1907"/>
                </a:lnTo>
                <a:lnTo>
                  <a:pt x="2366" y="1925"/>
                </a:lnTo>
                <a:lnTo>
                  <a:pt x="2326" y="1945"/>
                </a:lnTo>
                <a:lnTo>
                  <a:pt x="2289" y="1968"/>
                </a:lnTo>
                <a:lnTo>
                  <a:pt x="2251" y="1992"/>
                </a:lnTo>
                <a:lnTo>
                  <a:pt x="2213" y="2018"/>
                </a:lnTo>
                <a:lnTo>
                  <a:pt x="2178" y="2047"/>
                </a:lnTo>
                <a:lnTo>
                  <a:pt x="2143" y="2078"/>
                </a:lnTo>
                <a:lnTo>
                  <a:pt x="2108" y="2111"/>
                </a:lnTo>
                <a:lnTo>
                  <a:pt x="2076" y="2145"/>
                </a:lnTo>
                <a:lnTo>
                  <a:pt x="2045" y="2180"/>
                </a:lnTo>
                <a:lnTo>
                  <a:pt x="2017" y="2217"/>
                </a:lnTo>
                <a:lnTo>
                  <a:pt x="1991" y="2253"/>
                </a:lnTo>
                <a:lnTo>
                  <a:pt x="1966" y="2291"/>
                </a:lnTo>
                <a:lnTo>
                  <a:pt x="1944" y="2330"/>
                </a:lnTo>
                <a:lnTo>
                  <a:pt x="1923" y="2370"/>
                </a:lnTo>
                <a:lnTo>
                  <a:pt x="1906" y="2410"/>
                </a:lnTo>
                <a:lnTo>
                  <a:pt x="1890" y="2451"/>
                </a:lnTo>
                <a:lnTo>
                  <a:pt x="1877" y="2493"/>
                </a:lnTo>
                <a:lnTo>
                  <a:pt x="1865" y="2536"/>
                </a:lnTo>
                <a:lnTo>
                  <a:pt x="1855" y="2580"/>
                </a:lnTo>
                <a:lnTo>
                  <a:pt x="1848" y="2624"/>
                </a:lnTo>
                <a:lnTo>
                  <a:pt x="1842" y="2670"/>
                </a:lnTo>
                <a:lnTo>
                  <a:pt x="1840" y="2717"/>
                </a:lnTo>
                <a:lnTo>
                  <a:pt x="1839" y="2763"/>
                </a:lnTo>
                <a:lnTo>
                  <a:pt x="1840" y="2811"/>
                </a:lnTo>
                <a:lnTo>
                  <a:pt x="1842" y="2858"/>
                </a:lnTo>
                <a:lnTo>
                  <a:pt x="1848" y="2904"/>
                </a:lnTo>
                <a:lnTo>
                  <a:pt x="1855" y="2948"/>
                </a:lnTo>
                <a:lnTo>
                  <a:pt x="1865" y="2993"/>
                </a:lnTo>
                <a:lnTo>
                  <a:pt x="1877" y="3036"/>
                </a:lnTo>
                <a:lnTo>
                  <a:pt x="1890" y="3078"/>
                </a:lnTo>
                <a:lnTo>
                  <a:pt x="1906" y="3120"/>
                </a:lnTo>
                <a:lnTo>
                  <a:pt x="1923" y="3160"/>
                </a:lnTo>
                <a:lnTo>
                  <a:pt x="1944" y="3199"/>
                </a:lnTo>
                <a:lnTo>
                  <a:pt x="1966" y="3238"/>
                </a:lnTo>
                <a:lnTo>
                  <a:pt x="1991" y="3276"/>
                </a:lnTo>
                <a:lnTo>
                  <a:pt x="2017" y="3312"/>
                </a:lnTo>
                <a:lnTo>
                  <a:pt x="2045" y="3349"/>
                </a:lnTo>
                <a:lnTo>
                  <a:pt x="2076" y="3383"/>
                </a:lnTo>
                <a:lnTo>
                  <a:pt x="2108" y="3417"/>
                </a:lnTo>
                <a:lnTo>
                  <a:pt x="2143" y="3451"/>
                </a:lnTo>
                <a:lnTo>
                  <a:pt x="2178" y="3481"/>
                </a:lnTo>
                <a:lnTo>
                  <a:pt x="2214" y="3510"/>
                </a:lnTo>
                <a:lnTo>
                  <a:pt x="2251" y="3536"/>
                </a:lnTo>
                <a:lnTo>
                  <a:pt x="2289" y="3560"/>
                </a:lnTo>
                <a:lnTo>
                  <a:pt x="2327" y="3582"/>
                </a:lnTo>
                <a:lnTo>
                  <a:pt x="2366" y="3602"/>
                </a:lnTo>
                <a:lnTo>
                  <a:pt x="2407" y="3621"/>
                </a:lnTo>
                <a:lnTo>
                  <a:pt x="2448" y="3637"/>
                </a:lnTo>
                <a:lnTo>
                  <a:pt x="2491" y="3650"/>
                </a:lnTo>
                <a:lnTo>
                  <a:pt x="2533" y="3662"/>
                </a:lnTo>
                <a:lnTo>
                  <a:pt x="2577" y="3671"/>
                </a:lnTo>
                <a:lnTo>
                  <a:pt x="2622" y="3678"/>
                </a:lnTo>
                <a:lnTo>
                  <a:pt x="2668" y="3683"/>
                </a:lnTo>
                <a:lnTo>
                  <a:pt x="2714" y="3687"/>
                </a:lnTo>
                <a:lnTo>
                  <a:pt x="2761" y="3688"/>
                </a:lnTo>
                <a:lnTo>
                  <a:pt x="2808" y="3687"/>
                </a:lnTo>
                <a:lnTo>
                  <a:pt x="2855" y="3683"/>
                </a:lnTo>
                <a:lnTo>
                  <a:pt x="2899" y="3678"/>
                </a:lnTo>
                <a:lnTo>
                  <a:pt x="2944" y="3671"/>
                </a:lnTo>
                <a:lnTo>
                  <a:pt x="2987" y="3662"/>
                </a:lnTo>
                <a:lnTo>
                  <a:pt x="3029" y="3649"/>
                </a:lnTo>
                <a:lnTo>
                  <a:pt x="3072" y="3635"/>
                </a:lnTo>
                <a:lnTo>
                  <a:pt x="3113" y="3619"/>
                </a:lnTo>
                <a:lnTo>
                  <a:pt x="3153" y="3601"/>
                </a:lnTo>
                <a:lnTo>
                  <a:pt x="3192" y="3582"/>
                </a:lnTo>
                <a:lnTo>
                  <a:pt x="3230" y="3559"/>
                </a:lnTo>
                <a:lnTo>
                  <a:pt x="3268" y="3535"/>
                </a:lnTo>
                <a:lnTo>
                  <a:pt x="3305" y="3509"/>
                </a:lnTo>
                <a:lnTo>
                  <a:pt x="3340" y="3480"/>
                </a:lnTo>
                <a:lnTo>
                  <a:pt x="3375" y="3449"/>
                </a:lnTo>
                <a:lnTo>
                  <a:pt x="3408" y="3416"/>
                </a:lnTo>
                <a:lnTo>
                  <a:pt x="3442" y="3382"/>
                </a:lnTo>
                <a:lnTo>
                  <a:pt x="3471" y="3347"/>
                </a:lnTo>
                <a:lnTo>
                  <a:pt x="3500" y="3310"/>
                </a:lnTo>
                <a:lnTo>
                  <a:pt x="3526" y="3274"/>
                </a:lnTo>
                <a:lnTo>
                  <a:pt x="3550" y="3236"/>
                </a:lnTo>
                <a:lnTo>
                  <a:pt x="3572" y="3197"/>
                </a:lnTo>
                <a:lnTo>
                  <a:pt x="3592" y="3157"/>
                </a:lnTo>
                <a:lnTo>
                  <a:pt x="3610" y="3117"/>
                </a:lnTo>
                <a:lnTo>
                  <a:pt x="3625" y="3076"/>
                </a:lnTo>
                <a:lnTo>
                  <a:pt x="3639" y="3034"/>
                </a:lnTo>
                <a:lnTo>
                  <a:pt x="3650" y="2991"/>
                </a:lnTo>
                <a:lnTo>
                  <a:pt x="3661" y="2947"/>
                </a:lnTo>
                <a:lnTo>
                  <a:pt x="3668" y="2903"/>
                </a:lnTo>
                <a:lnTo>
                  <a:pt x="3673" y="2857"/>
                </a:lnTo>
                <a:lnTo>
                  <a:pt x="3676" y="2810"/>
                </a:lnTo>
                <a:lnTo>
                  <a:pt x="3677" y="2763"/>
                </a:lnTo>
                <a:close/>
              </a:path>
            </a:pathLst>
          </a:custGeom>
          <a:solidFill>
            <a:srgbClr val="FFFFFF"/>
          </a:solidFill>
          <a:ln>
            <a:noFill/>
          </a:ln>
        </p:spPr>
        <p:txBody>
          <a:bodyPr anchor="ctr" anchorCtr="1">
            <a:normAutofit fontScale="60000" lnSpcReduction="20000"/>
          </a:bodyPr>
          <a:p>
            <a:endParaRPr lang="zh-CN" altLang="en-US">
              <a:sym typeface="Arial" panose="020B0604020202020204" pitchFamily="34" charset="0"/>
            </a:endParaRPr>
          </a:p>
        </p:txBody>
      </p:sp>
      <p:sp>
        <p:nvSpPr>
          <p:cNvPr id="8" name="文本框 7"/>
          <p:cNvSpPr txBox="1"/>
          <p:nvPr>
            <p:custDataLst>
              <p:tags r:id="rId15"/>
            </p:custDataLst>
          </p:nvPr>
        </p:nvSpPr>
        <p:spPr>
          <a:xfrm>
            <a:off x="5245100" y="3681095"/>
            <a:ext cx="2012315" cy="369570"/>
          </a:xfrm>
          <a:prstGeom prst="rect">
            <a:avLst/>
          </a:prstGeom>
          <a:noFill/>
        </p:spPr>
        <p:txBody>
          <a:bodyPr wrap="square" rtlCol="0"/>
          <a:p>
            <a:pPr algn="ctr"/>
            <a:r>
              <a:rPr lang="en-US" altLang="zh-CN" b="1">
                <a:solidFill>
                  <a:srgbClr val="48D0B9"/>
                </a:solidFill>
                <a:latin typeface="Arial" panose="020B0604020202020204" pitchFamily="34" charset="0"/>
                <a:ea typeface="+mn-ea"/>
                <a:cs typeface="+mn-ea"/>
                <a:sym typeface="Arial" panose="020B0604020202020204" pitchFamily="34" charset="0"/>
              </a:rPr>
              <a:t>（三）欠压保护</a:t>
            </a:r>
            <a:endParaRPr lang="en-US" altLang="zh-CN" b="1">
              <a:solidFill>
                <a:srgbClr val="48D0B9"/>
              </a:solidFill>
              <a:latin typeface="Arial" panose="020B0604020202020204" pitchFamily="34" charset="0"/>
              <a:ea typeface="+mn-ea"/>
              <a:cs typeface="+mn-ea"/>
              <a:sym typeface="Arial" panose="020B0604020202020204" pitchFamily="34" charset="0"/>
            </a:endParaRPr>
          </a:p>
        </p:txBody>
      </p:sp>
      <p:sp>
        <p:nvSpPr>
          <p:cNvPr id="9" name="立方体 8"/>
          <p:cNvSpPr/>
          <p:nvPr>
            <p:custDataLst>
              <p:tags r:id="rId16"/>
            </p:custDataLst>
          </p:nvPr>
        </p:nvSpPr>
        <p:spPr>
          <a:xfrm rot="21091489" flipH="1">
            <a:off x="6671877" y="2419362"/>
            <a:ext cx="1668644" cy="679683"/>
          </a:xfrm>
          <a:prstGeom prst="cube">
            <a:avLst>
              <a:gd name="adj" fmla="val 80345"/>
            </a:avLst>
          </a:prstGeom>
          <a:solidFill>
            <a:srgbClr val="2DBCEF"/>
          </a:solidFill>
          <a:ln>
            <a:noFill/>
          </a:ln>
        </p:spPr>
        <p:style>
          <a:lnRef idx="2">
            <a:srgbClr val="6D82D1">
              <a:shade val="50000"/>
            </a:srgbClr>
          </a:lnRef>
          <a:fillRef idx="1">
            <a:srgbClr val="6D82D1"/>
          </a:fillRef>
          <a:effectRef idx="0">
            <a:srgbClr val="6D82D1"/>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cxnSp>
        <p:nvCxnSpPr>
          <p:cNvPr id="17" name="直接连接符 16"/>
          <p:cNvCxnSpPr/>
          <p:nvPr>
            <p:custDataLst>
              <p:tags r:id="rId17"/>
            </p:custDataLst>
          </p:nvPr>
        </p:nvCxnSpPr>
        <p:spPr>
          <a:xfrm>
            <a:off x="7465727" y="1958385"/>
            <a:ext cx="0" cy="683448"/>
          </a:xfrm>
          <a:prstGeom prst="line">
            <a:avLst/>
          </a:prstGeom>
          <a:ln>
            <a:solidFill>
              <a:srgbClr val="2DBCEF">
                <a:lumMod val="60000"/>
                <a:lumOff val="40000"/>
              </a:srgbClr>
            </a:solidFill>
            <a:headEnd type="none"/>
            <a:tailEnd type="oval"/>
          </a:ln>
        </p:spPr>
        <p:style>
          <a:lnRef idx="1">
            <a:srgbClr val="6D82D1"/>
          </a:lnRef>
          <a:fillRef idx="0">
            <a:srgbClr val="6D82D1"/>
          </a:fillRef>
          <a:effectRef idx="0">
            <a:srgbClr val="6D82D1"/>
          </a:effectRef>
          <a:fontRef idx="minor">
            <a:sysClr val="windowText" lastClr="000000"/>
          </a:fontRef>
        </p:style>
      </p:cxnSp>
      <p:sp>
        <p:nvSpPr>
          <p:cNvPr id="18" name="椭圆 17"/>
          <p:cNvSpPr/>
          <p:nvPr>
            <p:custDataLst>
              <p:tags r:id="rId18"/>
            </p:custDataLst>
          </p:nvPr>
        </p:nvSpPr>
        <p:spPr>
          <a:xfrm>
            <a:off x="7257447" y="1677875"/>
            <a:ext cx="416560" cy="416560"/>
          </a:xfrm>
          <a:prstGeom prst="ellipse">
            <a:avLst/>
          </a:prstGeom>
          <a:solidFill>
            <a:srgbClr val="2DBCEF"/>
          </a:solidFill>
          <a:ln>
            <a:noFill/>
          </a:ln>
        </p:spPr>
        <p:style>
          <a:lnRef idx="2">
            <a:srgbClr val="6D82D1">
              <a:shade val="50000"/>
            </a:srgbClr>
          </a:lnRef>
          <a:fillRef idx="1">
            <a:srgbClr val="6D82D1"/>
          </a:fillRef>
          <a:effectRef idx="0">
            <a:srgbClr val="6D82D1"/>
          </a:effectRef>
          <a:fontRef idx="minor">
            <a:sysClr val="window" lastClr="FFFFFF"/>
          </a:fontRef>
        </p:style>
        <p:txBody>
          <a:bodyPr rtlCol="0" anchor="ctr">
            <a:normAutofit fontScale="75000" lnSpcReduction="20000"/>
          </a:bodyPr>
          <a:p>
            <a:pPr algn="ctr"/>
            <a:endParaRPr lang="zh-CN" altLang="en-US">
              <a:sym typeface="Arial" panose="020B0604020202020204" pitchFamily="34" charset="0"/>
            </a:endParaRPr>
          </a:p>
        </p:txBody>
      </p:sp>
      <p:sp>
        <p:nvSpPr>
          <p:cNvPr id="25" name="KSO_Shape"/>
          <p:cNvSpPr/>
          <p:nvPr>
            <p:custDataLst>
              <p:tags r:id="rId19"/>
            </p:custDataLst>
          </p:nvPr>
        </p:nvSpPr>
        <p:spPr bwMode="auto">
          <a:xfrm>
            <a:off x="7361715" y="1769554"/>
            <a:ext cx="208024" cy="222883"/>
          </a:xfrm>
          <a:custGeom>
            <a:avLst/>
            <a:gdLst>
              <a:gd name="T0" fmla="*/ 290686076 w 10453"/>
              <a:gd name="T1" fmla="*/ 290702762 h 11199"/>
              <a:gd name="T2" fmla="*/ 290686076 w 10453"/>
              <a:gd name="T3" fmla="*/ 290702762 h 11199"/>
              <a:gd name="T4" fmla="*/ 290686076 w 10453"/>
              <a:gd name="T5" fmla="*/ 290702762 h 11199"/>
              <a:gd name="T6" fmla="*/ 290686076 w 10453"/>
              <a:gd name="T7" fmla="*/ 290702762 h 11199"/>
              <a:gd name="T8" fmla="*/ 290686076 w 10453"/>
              <a:gd name="T9" fmla="*/ 290702762 h 11199"/>
              <a:gd name="T10" fmla="*/ 290686076 w 10453"/>
              <a:gd name="T11" fmla="*/ 290702762 h 11199"/>
              <a:gd name="T12" fmla="*/ 290686076 w 10453"/>
              <a:gd name="T13" fmla="*/ 290702762 h 11199"/>
              <a:gd name="T14" fmla="*/ 290686076 w 10453"/>
              <a:gd name="T15" fmla="*/ 290702762 h 11199"/>
              <a:gd name="T16" fmla="*/ 290686076 w 10453"/>
              <a:gd name="T17" fmla="*/ 290702762 h 11199"/>
              <a:gd name="T18" fmla="*/ 290686076 w 10453"/>
              <a:gd name="T19" fmla="*/ 290702762 h 11199"/>
              <a:gd name="T20" fmla="*/ 290686076 w 10453"/>
              <a:gd name="T21" fmla="*/ 290702762 h 11199"/>
              <a:gd name="T22" fmla="*/ 290686076 w 10453"/>
              <a:gd name="T23" fmla="*/ 290702762 h 11199"/>
              <a:gd name="T24" fmla="*/ 290686076 w 10453"/>
              <a:gd name="T25" fmla="*/ 290702762 h 11199"/>
              <a:gd name="T26" fmla="*/ 290686076 w 10453"/>
              <a:gd name="T27" fmla="*/ 290702762 h 11199"/>
              <a:gd name="T28" fmla="*/ 290686076 w 10453"/>
              <a:gd name="T29" fmla="*/ 290702762 h 11199"/>
              <a:gd name="T30" fmla="*/ 290686076 w 10453"/>
              <a:gd name="T31" fmla="*/ 290702762 h 11199"/>
              <a:gd name="T32" fmla="*/ 290686076 w 10453"/>
              <a:gd name="T33" fmla="*/ 290702762 h 11199"/>
              <a:gd name="T34" fmla="*/ 290686076 w 10453"/>
              <a:gd name="T35" fmla="*/ 290702762 h 11199"/>
              <a:gd name="T36" fmla="*/ 290686076 w 10453"/>
              <a:gd name="T37" fmla="*/ 290702762 h 11199"/>
              <a:gd name="T38" fmla="*/ 290686076 w 10453"/>
              <a:gd name="T39" fmla="*/ 290702762 h 11199"/>
              <a:gd name="T40" fmla="*/ 290686076 w 10453"/>
              <a:gd name="T41" fmla="*/ 290702762 h 11199"/>
              <a:gd name="T42" fmla="*/ 290686076 w 10453"/>
              <a:gd name="T43" fmla="*/ 290702762 h 11199"/>
              <a:gd name="T44" fmla="*/ 290686076 w 10453"/>
              <a:gd name="T45" fmla="*/ 290702762 h 11199"/>
              <a:gd name="T46" fmla="*/ 290686076 w 10453"/>
              <a:gd name="T47" fmla="*/ 290702762 h 11199"/>
              <a:gd name="T48" fmla="*/ 290686076 w 10453"/>
              <a:gd name="T49" fmla="*/ 290702762 h 11199"/>
              <a:gd name="T50" fmla="*/ 290686076 w 10453"/>
              <a:gd name="T51" fmla="*/ 290702762 h 11199"/>
              <a:gd name="T52" fmla="*/ 290686076 w 10453"/>
              <a:gd name="T53" fmla="*/ 290702762 h 11199"/>
              <a:gd name="T54" fmla="*/ 290686076 w 10453"/>
              <a:gd name="T55" fmla="*/ 290702762 h 11199"/>
              <a:gd name="T56" fmla="*/ 290686076 w 10453"/>
              <a:gd name="T57" fmla="*/ 290702762 h 11199"/>
              <a:gd name="T58" fmla="*/ 290686076 w 10453"/>
              <a:gd name="T59" fmla="*/ 290702762 h 11199"/>
              <a:gd name="T60" fmla="*/ 290686076 w 10453"/>
              <a:gd name="T61" fmla="*/ 290702762 h 11199"/>
              <a:gd name="T62" fmla="*/ 290686076 w 10453"/>
              <a:gd name="T63" fmla="*/ 290702762 h 11199"/>
              <a:gd name="T64" fmla="*/ 290686076 w 10453"/>
              <a:gd name="T65" fmla="*/ 290702762 h 11199"/>
              <a:gd name="T66" fmla="*/ 290686076 w 10453"/>
              <a:gd name="T67" fmla="*/ 290702762 h 11199"/>
              <a:gd name="T68" fmla="*/ 290686076 w 10453"/>
              <a:gd name="T69" fmla="*/ 290702762 h 11199"/>
              <a:gd name="T70" fmla="*/ 290686076 w 10453"/>
              <a:gd name="T71" fmla="*/ 290702762 h 11199"/>
              <a:gd name="T72" fmla="*/ 290686076 w 10453"/>
              <a:gd name="T73" fmla="*/ 290702762 h 11199"/>
              <a:gd name="T74" fmla="*/ 290686076 w 10453"/>
              <a:gd name="T75" fmla="*/ 290702762 h 11199"/>
              <a:gd name="T76" fmla="*/ 290686076 w 10453"/>
              <a:gd name="T77" fmla="*/ 290702762 h 11199"/>
              <a:gd name="T78" fmla="*/ 290686076 w 10453"/>
              <a:gd name="T79" fmla="*/ 290702762 h 11199"/>
              <a:gd name="T80" fmla="*/ 290686076 w 10453"/>
              <a:gd name="T81" fmla="*/ 290702762 h 11199"/>
              <a:gd name="T82" fmla="*/ 290686076 w 10453"/>
              <a:gd name="T83" fmla="*/ 290702762 h 11199"/>
              <a:gd name="T84" fmla="*/ 290686076 w 10453"/>
              <a:gd name="T85" fmla="*/ 290702762 h 11199"/>
              <a:gd name="T86" fmla="*/ 290686076 w 10453"/>
              <a:gd name="T87" fmla="*/ 290702762 h 11199"/>
              <a:gd name="T88" fmla="*/ 290686076 w 10453"/>
              <a:gd name="T89" fmla="*/ 290702762 h 11199"/>
              <a:gd name="T90" fmla="*/ 290686076 w 10453"/>
              <a:gd name="T91" fmla="*/ 290702762 h 11199"/>
              <a:gd name="T92" fmla="*/ 290686076 w 10453"/>
              <a:gd name="T93" fmla="*/ 290702762 h 11199"/>
              <a:gd name="T94" fmla="*/ 290686076 w 10453"/>
              <a:gd name="T95" fmla="*/ 290702762 h 11199"/>
              <a:gd name="T96" fmla="*/ 290686076 w 10453"/>
              <a:gd name="T97" fmla="*/ 290702762 h 11199"/>
              <a:gd name="T98" fmla="*/ 290686076 w 10453"/>
              <a:gd name="T99" fmla="*/ 290702762 h 11199"/>
              <a:gd name="T100" fmla="*/ 290686076 w 10453"/>
              <a:gd name="T101" fmla="*/ 290702762 h 11199"/>
              <a:gd name="T102" fmla="*/ 290686076 w 10453"/>
              <a:gd name="T103" fmla="*/ 290702762 h 11199"/>
              <a:gd name="T104" fmla="*/ 290686076 w 10453"/>
              <a:gd name="T105" fmla="*/ 290702762 h 11199"/>
              <a:gd name="T106" fmla="*/ 290686076 w 10453"/>
              <a:gd name="T107" fmla="*/ 290702762 h 11199"/>
              <a:gd name="T108" fmla="*/ 290686076 w 10453"/>
              <a:gd name="T109" fmla="*/ 290702762 h 11199"/>
              <a:gd name="T110" fmla="*/ 290686076 w 10453"/>
              <a:gd name="T111" fmla="*/ 290702762 h 111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453" h="11199">
                <a:moveTo>
                  <a:pt x="1185" y="5973"/>
                </a:moveTo>
                <a:lnTo>
                  <a:pt x="219" y="6939"/>
                </a:lnTo>
                <a:lnTo>
                  <a:pt x="193" y="6966"/>
                </a:lnTo>
                <a:lnTo>
                  <a:pt x="168" y="6994"/>
                </a:lnTo>
                <a:lnTo>
                  <a:pt x="144" y="7025"/>
                </a:lnTo>
                <a:lnTo>
                  <a:pt x="123" y="7055"/>
                </a:lnTo>
                <a:lnTo>
                  <a:pt x="104" y="7087"/>
                </a:lnTo>
                <a:lnTo>
                  <a:pt x="85" y="7119"/>
                </a:lnTo>
                <a:lnTo>
                  <a:pt x="70" y="7152"/>
                </a:lnTo>
                <a:lnTo>
                  <a:pt x="54" y="7185"/>
                </a:lnTo>
                <a:lnTo>
                  <a:pt x="42" y="7219"/>
                </a:lnTo>
                <a:lnTo>
                  <a:pt x="31" y="7254"/>
                </a:lnTo>
                <a:lnTo>
                  <a:pt x="21" y="7288"/>
                </a:lnTo>
                <a:lnTo>
                  <a:pt x="14" y="7323"/>
                </a:lnTo>
                <a:lnTo>
                  <a:pt x="8" y="7359"/>
                </a:lnTo>
                <a:lnTo>
                  <a:pt x="3" y="7394"/>
                </a:lnTo>
                <a:lnTo>
                  <a:pt x="1" y="7430"/>
                </a:lnTo>
                <a:lnTo>
                  <a:pt x="0" y="7467"/>
                </a:lnTo>
                <a:lnTo>
                  <a:pt x="1" y="7502"/>
                </a:lnTo>
                <a:lnTo>
                  <a:pt x="3" y="7538"/>
                </a:lnTo>
                <a:lnTo>
                  <a:pt x="8" y="7573"/>
                </a:lnTo>
                <a:lnTo>
                  <a:pt x="14" y="7609"/>
                </a:lnTo>
                <a:lnTo>
                  <a:pt x="21" y="7644"/>
                </a:lnTo>
                <a:lnTo>
                  <a:pt x="31" y="7678"/>
                </a:lnTo>
                <a:lnTo>
                  <a:pt x="42" y="7713"/>
                </a:lnTo>
                <a:lnTo>
                  <a:pt x="54" y="7747"/>
                </a:lnTo>
                <a:lnTo>
                  <a:pt x="70" y="7780"/>
                </a:lnTo>
                <a:lnTo>
                  <a:pt x="85" y="7813"/>
                </a:lnTo>
                <a:lnTo>
                  <a:pt x="104" y="7845"/>
                </a:lnTo>
                <a:lnTo>
                  <a:pt x="123" y="7877"/>
                </a:lnTo>
                <a:lnTo>
                  <a:pt x="144" y="7907"/>
                </a:lnTo>
                <a:lnTo>
                  <a:pt x="168" y="7938"/>
                </a:lnTo>
                <a:lnTo>
                  <a:pt x="193" y="7966"/>
                </a:lnTo>
                <a:lnTo>
                  <a:pt x="219" y="7994"/>
                </a:lnTo>
                <a:lnTo>
                  <a:pt x="1712" y="9487"/>
                </a:lnTo>
                <a:lnTo>
                  <a:pt x="3205" y="10980"/>
                </a:lnTo>
                <a:lnTo>
                  <a:pt x="3233" y="11006"/>
                </a:lnTo>
                <a:lnTo>
                  <a:pt x="3262" y="11031"/>
                </a:lnTo>
                <a:lnTo>
                  <a:pt x="3291" y="11055"/>
                </a:lnTo>
                <a:lnTo>
                  <a:pt x="3322" y="11076"/>
                </a:lnTo>
                <a:lnTo>
                  <a:pt x="3354" y="11095"/>
                </a:lnTo>
                <a:lnTo>
                  <a:pt x="3386" y="11113"/>
                </a:lnTo>
                <a:lnTo>
                  <a:pt x="3419" y="11129"/>
                </a:lnTo>
                <a:lnTo>
                  <a:pt x="3452" y="11143"/>
                </a:lnTo>
                <a:lnTo>
                  <a:pt x="3487" y="11156"/>
                </a:lnTo>
                <a:lnTo>
                  <a:pt x="3521" y="11168"/>
                </a:lnTo>
                <a:lnTo>
                  <a:pt x="3555" y="11178"/>
                </a:lnTo>
                <a:lnTo>
                  <a:pt x="3591" y="11185"/>
                </a:lnTo>
                <a:lnTo>
                  <a:pt x="3626" y="11191"/>
                </a:lnTo>
                <a:lnTo>
                  <a:pt x="3662" y="11195"/>
                </a:lnTo>
                <a:lnTo>
                  <a:pt x="3697" y="11198"/>
                </a:lnTo>
                <a:lnTo>
                  <a:pt x="3733" y="11199"/>
                </a:lnTo>
                <a:lnTo>
                  <a:pt x="3769" y="11198"/>
                </a:lnTo>
                <a:lnTo>
                  <a:pt x="3805" y="11195"/>
                </a:lnTo>
                <a:lnTo>
                  <a:pt x="3840" y="11191"/>
                </a:lnTo>
                <a:lnTo>
                  <a:pt x="3876" y="11185"/>
                </a:lnTo>
                <a:lnTo>
                  <a:pt x="3911" y="11178"/>
                </a:lnTo>
                <a:lnTo>
                  <a:pt x="3946" y="11168"/>
                </a:lnTo>
                <a:lnTo>
                  <a:pt x="3980" y="11156"/>
                </a:lnTo>
                <a:lnTo>
                  <a:pt x="4014" y="11143"/>
                </a:lnTo>
                <a:lnTo>
                  <a:pt x="4048" y="11129"/>
                </a:lnTo>
                <a:lnTo>
                  <a:pt x="4081" y="11113"/>
                </a:lnTo>
                <a:lnTo>
                  <a:pt x="4113" y="11095"/>
                </a:lnTo>
                <a:lnTo>
                  <a:pt x="4143" y="11076"/>
                </a:lnTo>
                <a:lnTo>
                  <a:pt x="4174" y="11055"/>
                </a:lnTo>
                <a:lnTo>
                  <a:pt x="4204" y="11031"/>
                </a:lnTo>
                <a:lnTo>
                  <a:pt x="4233" y="11006"/>
                </a:lnTo>
                <a:lnTo>
                  <a:pt x="4261" y="10980"/>
                </a:lnTo>
                <a:lnTo>
                  <a:pt x="4288" y="10952"/>
                </a:lnTo>
                <a:lnTo>
                  <a:pt x="4313" y="10923"/>
                </a:lnTo>
                <a:lnTo>
                  <a:pt x="4335" y="10894"/>
                </a:lnTo>
                <a:lnTo>
                  <a:pt x="4356" y="10863"/>
                </a:lnTo>
                <a:lnTo>
                  <a:pt x="4377" y="10831"/>
                </a:lnTo>
                <a:lnTo>
                  <a:pt x="4394" y="10799"/>
                </a:lnTo>
                <a:lnTo>
                  <a:pt x="4411" y="10766"/>
                </a:lnTo>
                <a:lnTo>
                  <a:pt x="4425" y="10733"/>
                </a:lnTo>
                <a:lnTo>
                  <a:pt x="4438" y="10698"/>
                </a:lnTo>
                <a:lnTo>
                  <a:pt x="4449" y="10664"/>
                </a:lnTo>
                <a:lnTo>
                  <a:pt x="4458" y="10630"/>
                </a:lnTo>
                <a:lnTo>
                  <a:pt x="4467" y="10594"/>
                </a:lnTo>
                <a:lnTo>
                  <a:pt x="4472" y="10559"/>
                </a:lnTo>
                <a:lnTo>
                  <a:pt x="4476" y="10523"/>
                </a:lnTo>
                <a:lnTo>
                  <a:pt x="4478" y="10488"/>
                </a:lnTo>
                <a:lnTo>
                  <a:pt x="4480" y="10452"/>
                </a:lnTo>
                <a:lnTo>
                  <a:pt x="4480" y="10046"/>
                </a:lnTo>
                <a:lnTo>
                  <a:pt x="4480" y="9133"/>
                </a:lnTo>
                <a:lnTo>
                  <a:pt x="4480" y="8959"/>
                </a:lnTo>
                <a:lnTo>
                  <a:pt x="9706" y="8959"/>
                </a:lnTo>
                <a:lnTo>
                  <a:pt x="9744" y="8958"/>
                </a:lnTo>
                <a:lnTo>
                  <a:pt x="9782" y="8955"/>
                </a:lnTo>
                <a:lnTo>
                  <a:pt x="9820" y="8951"/>
                </a:lnTo>
                <a:lnTo>
                  <a:pt x="9856" y="8943"/>
                </a:lnTo>
                <a:lnTo>
                  <a:pt x="9892" y="8935"/>
                </a:lnTo>
                <a:lnTo>
                  <a:pt x="9927" y="8926"/>
                </a:lnTo>
                <a:lnTo>
                  <a:pt x="9963" y="8914"/>
                </a:lnTo>
                <a:lnTo>
                  <a:pt x="9996" y="8901"/>
                </a:lnTo>
                <a:lnTo>
                  <a:pt x="10029" y="8885"/>
                </a:lnTo>
                <a:lnTo>
                  <a:pt x="10061" y="8869"/>
                </a:lnTo>
                <a:lnTo>
                  <a:pt x="10093" y="8851"/>
                </a:lnTo>
                <a:lnTo>
                  <a:pt x="10123" y="8831"/>
                </a:lnTo>
                <a:lnTo>
                  <a:pt x="10152" y="8811"/>
                </a:lnTo>
                <a:lnTo>
                  <a:pt x="10181" y="8788"/>
                </a:lnTo>
                <a:lnTo>
                  <a:pt x="10208" y="8765"/>
                </a:lnTo>
                <a:lnTo>
                  <a:pt x="10234" y="8740"/>
                </a:lnTo>
                <a:lnTo>
                  <a:pt x="10259" y="8714"/>
                </a:lnTo>
                <a:lnTo>
                  <a:pt x="10282" y="8688"/>
                </a:lnTo>
                <a:lnTo>
                  <a:pt x="10304" y="8659"/>
                </a:lnTo>
                <a:lnTo>
                  <a:pt x="10325" y="8630"/>
                </a:lnTo>
                <a:lnTo>
                  <a:pt x="10344" y="8599"/>
                </a:lnTo>
                <a:lnTo>
                  <a:pt x="10362" y="8568"/>
                </a:lnTo>
                <a:lnTo>
                  <a:pt x="10378" y="8536"/>
                </a:lnTo>
                <a:lnTo>
                  <a:pt x="10394" y="8503"/>
                </a:lnTo>
                <a:lnTo>
                  <a:pt x="10407" y="8469"/>
                </a:lnTo>
                <a:lnTo>
                  <a:pt x="10419" y="8435"/>
                </a:lnTo>
                <a:lnTo>
                  <a:pt x="10429" y="8399"/>
                </a:lnTo>
                <a:lnTo>
                  <a:pt x="10437" y="8362"/>
                </a:lnTo>
                <a:lnTo>
                  <a:pt x="10443" y="8326"/>
                </a:lnTo>
                <a:lnTo>
                  <a:pt x="10448" y="8289"/>
                </a:lnTo>
                <a:lnTo>
                  <a:pt x="10452" y="8251"/>
                </a:lnTo>
                <a:lnTo>
                  <a:pt x="10453" y="8212"/>
                </a:lnTo>
                <a:lnTo>
                  <a:pt x="10453" y="6720"/>
                </a:lnTo>
                <a:lnTo>
                  <a:pt x="10452" y="6681"/>
                </a:lnTo>
                <a:lnTo>
                  <a:pt x="10448" y="6643"/>
                </a:lnTo>
                <a:lnTo>
                  <a:pt x="10443" y="6606"/>
                </a:lnTo>
                <a:lnTo>
                  <a:pt x="10437" y="6570"/>
                </a:lnTo>
                <a:lnTo>
                  <a:pt x="10429" y="6533"/>
                </a:lnTo>
                <a:lnTo>
                  <a:pt x="10419" y="6497"/>
                </a:lnTo>
                <a:lnTo>
                  <a:pt x="10407" y="6463"/>
                </a:lnTo>
                <a:lnTo>
                  <a:pt x="10394" y="6429"/>
                </a:lnTo>
                <a:lnTo>
                  <a:pt x="10378" y="6396"/>
                </a:lnTo>
                <a:lnTo>
                  <a:pt x="10362" y="6364"/>
                </a:lnTo>
                <a:lnTo>
                  <a:pt x="10344" y="6333"/>
                </a:lnTo>
                <a:lnTo>
                  <a:pt x="10325" y="6302"/>
                </a:lnTo>
                <a:lnTo>
                  <a:pt x="10304" y="6273"/>
                </a:lnTo>
                <a:lnTo>
                  <a:pt x="10282" y="6244"/>
                </a:lnTo>
                <a:lnTo>
                  <a:pt x="10259" y="6218"/>
                </a:lnTo>
                <a:lnTo>
                  <a:pt x="10234" y="6192"/>
                </a:lnTo>
                <a:lnTo>
                  <a:pt x="10208" y="6167"/>
                </a:lnTo>
                <a:lnTo>
                  <a:pt x="10181" y="6144"/>
                </a:lnTo>
                <a:lnTo>
                  <a:pt x="10152" y="6121"/>
                </a:lnTo>
                <a:lnTo>
                  <a:pt x="10123" y="6101"/>
                </a:lnTo>
                <a:lnTo>
                  <a:pt x="10093" y="6081"/>
                </a:lnTo>
                <a:lnTo>
                  <a:pt x="10061" y="6063"/>
                </a:lnTo>
                <a:lnTo>
                  <a:pt x="10029" y="6046"/>
                </a:lnTo>
                <a:lnTo>
                  <a:pt x="9996" y="6031"/>
                </a:lnTo>
                <a:lnTo>
                  <a:pt x="9963" y="6018"/>
                </a:lnTo>
                <a:lnTo>
                  <a:pt x="9927" y="6006"/>
                </a:lnTo>
                <a:lnTo>
                  <a:pt x="9892" y="5997"/>
                </a:lnTo>
                <a:lnTo>
                  <a:pt x="9856" y="5988"/>
                </a:lnTo>
                <a:lnTo>
                  <a:pt x="9820" y="5981"/>
                </a:lnTo>
                <a:lnTo>
                  <a:pt x="9782" y="5977"/>
                </a:lnTo>
                <a:lnTo>
                  <a:pt x="9744" y="5974"/>
                </a:lnTo>
                <a:lnTo>
                  <a:pt x="9706" y="5973"/>
                </a:lnTo>
                <a:lnTo>
                  <a:pt x="9578" y="5973"/>
                </a:lnTo>
                <a:lnTo>
                  <a:pt x="8831" y="6720"/>
                </a:lnTo>
                <a:lnTo>
                  <a:pt x="9706" y="6720"/>
                </a:lnTo>
                <a:lnTo>
                  <a:pt x="9706" y="8212"/>
                </a:lnTo>
                <a:lnTo>
                  <a:pt x="3733" y="8212"/>
                </a:lnTo>
                <a:lnTo>
                  <a:pt x="3733" y="10046"/>
                </a:lnTo>
                <a:lnTo>
                  <a:pt x="3733" y="10452"/>
                </a:lnTo>
                <a:lnTo>
                  <a:pt x="747" y="7467"/>
                </a:lnTo>
                <a:lnTo>
                  <a:pt x="2240" y="5973"/>
                </a:lnTo>
                <a:lnTo>
                  <a:pt x="1185" y="5973"/>
                </a:lnTo>
                <a:close/>
                <a:moveTo>
                  <a:pt x="7248" y="219"/>
                </a:moveTo>
                <a:lnTo>
                  <a:pt x="8740" y="1713"/>
                </a:lnTo>
                <a:lnTo>
                  <a:pt x="10234" y="3205"/>
                </a:lnTo>
                <a:lnTo>
                  <a:pt x="10260" y="3234"/>
                </a:lnTo>
                <a:lnTo>
                  <a:pt x="10285" y="3262"/>
                </a:lnTo>
                <a:lnTo>
                  <a:pt x="10308" y="3292"/>
                </a:lnTo>
                <a:lnTo>
                  <a:pt x="10330" y="3322"/>
                </a:lnTo>
                <a:lnTo>
                  <a:pt x="10349" y="3354"/>
                </a:lnTo>
                <a:lnTo>
                  <a:pt x="10368" y="3386"/>
                </a:lnTo>
                <a:lnTo>
                  <a:pt x="10383" y="3419"/>
                </a:lnTo>
                <a:lnTo>
                  <a:pt x="10397" y="3452"/>
                </a:lnTo>
                <a:lnTo>
                  <a:pt x="10410" y="3487"/>
                </a:lnTo>
                <a:lnTo>
                  <a:pt x="10422" y="3521"/>
                </a:lnTo>
                <a:lnTo>
                  <a:pt x="10432" y="3555"/>
                </a:lnTo>
                <a:lnTo>
                  <a:pt x="10439" y="3591"/>
                </a:lnTo>
                <a:lnTo>
                  <a:pt x="10445" y="3626"/>
                </a:lnTo>
                <a:lnTo>
                  <a:pt x="10449" y="3662"/>
                </a:lnTo>
                <a:lnTo>
                  <a:pt x="10452" y="3697"/>
                </a:lnTo>
                <a:lnTo>
                  <a:pt x="10453" y="3733"/>
                </a:lnTo>
                <a:lnTo>
                  <a:pt x="10452" y="3770"/>
                </a:lnTo>
                <a:lnTo>
                  <a:pt x="10449" y="3805"/>
                </a:lnTo>
                <a:lnTo>
                  <a:pt x="10445" y="3841"/>
                </a:lnTo>
                <a:lnTo>
                  <a:pt x="10439" y="3876"/>
                </a:lnTo>
                <a:lnTo>
                  <a:pt x="10432" y="3912"/>
                </a:lnTo>
                <a:lnTo>
                  <a:pt x="10422" y="3946"/>
                </a:lnTo>
                <a:lnTo>
                  <a:pt x="10410" y="3980"/>
                </a:lnTo>
                <a:lnTo>
                  <a:pt x="10397" y="4015"/>
                </a:lnTo>
                <a:lnTo>
                  <a:pt x="10383" y="4048"/>
                </a:lnTo>
                <a:lnTo>
                  <a:pt x="10368" y="4081"/>
                </a:lnTo>
                <a:lnTo>
                  <a:pt x="10349" y="4113"/>
                </a:lnTo>
                <a:lnTo>
                  <a:pt x="10330" y="4145"/>
                </a:lnTo>
                <a:lnTo>
                  <a:pt x="10308" y="4174"/>
                </a:lnTo>
                <a:lnTo>
                  <a:pt x="10285" y="4205"/>
                </a:lnTo>
                <a:lnTo>
                  <a:pt x="10260" y="4234"/>
                </a:lnTo>
                <a:lnTo>
                  <a:pt x="10234" y="4261"/>
                </a:lnTo>
                <a:lnTo>
                  <a:pt x="8740" y="5754"/>
                </a:lnTo>
                <a:lnTo>
                  <a:pt x="7248" y="7248"/>
                </a:lnTo>
                <a:lnTo>
                  <a:pt x="7219" y="7274"/>
                </a:lnTo>
                <a:lnTo>
                  <a:pt x="7191" y="7299"/>
                </a:lnTo>
                <a:lnTo>
                  <a:pt x="7161" y="7321"/>
                </a:lnTo>
                <a:lnTo>
                  <a:pt x="7131" y="7343"/>
                </a:lnTo>
                <a:lnTo>
                  <a:pt x="7099" y="7362"/>
                </a:lnTo>
                <a:lnTo>
                  <a:pt x="7067" y="7380"/>
                </a:lnTo>
                <a:lnTo>
                  <a:pt x="7034" y="7397"/>
                </a:lnTo>
                <a:lnTo>
                  <a:pt x="7000" y="7411"/>
                </a:lnTo>
                <a:lnTo>
                  <a:pt x="6966" y="7424"/>
                </a:lnTo>
                <a:lnTo>
                  <a:pt x="6932" y="7435"/>
                </a:lnTo>
                <a:lnTo>
                  <a:pt x="6897" y="7444"/>
                </a:lnTo>
                <a:lnTo>
                  <a:pt x="6862" y="7452"/>
                </a:lnTo>
                <a:lnTo>
                  <a:pt x="6826" y="7458"/>
                </a:lnTo>
                <a:lnTo>
                  <a:pt x="6791" y="7463"/>
                </a:lnTo>
                <a:lnTo>
                  <a:pt x="6755" y="7465"/>
                </a:lnTo>
                <a:lnTo>
                  <a:pt x="6720" y="7465"/>
                </a:lnTo>
                <a:lnTo>
                  <a:pt x="6683" y="7465"/>
                </a:lnTo>
                <a:lnTo>
                  <a:pt x="6648" y="7463"/>
                </a:lnTo>
                <a:lnTo>
                  <a:pt x="6612" y="7458"/>
                </a:lnTo>
                <a:lnTo>
                  <a:pt x="6577" y="7452"/>
                </a:lnTo>
                <a:lnTo>
                  <a:pt x="6541" y="7444"/>
                </a:lnTo>
                <a:lnTo>
                  <a:pt x="6507" y="7435"/>
                </a:lnTo>
                <a:lnTo>
                  <a:pt x="6473" y="7424"/>
                </a:lnTo>
                <a:lnTo>
                  <a:pt x="6438" y="7411"/>
                </a:lnTo>
                <a:lnTo>
                  <a:pt x="6405" y="7397"/>
                </a:lnTo>
                <a:lnTo>
                  <a:pt x="6372" y="7380"/>
                </a:lnTo>
                <a:lnTo>
                  <a:pt x="6340" y="7362"/>
                </a:lnTo>
                <a:lnTo>
                  <a:pt x="6309" y="7343"/>
                </a:lnTo>
                <a:lnTo>
                  <a:pt x="6279" y="7321"/>
                </a:lnTo>
                <a:lnTo>
                  <a:pt x="6248" y="7299"/>
                </a:lnTo>
                <a:lnTo>
                  <a:pt x="6219" y="7274"/>
                </a:lnTo>
                <a:lnTo>
                  <a:pt x="6192" y="7248"/>
                </a:lnTo>
                <a:lnTo>
                  <a:pt x="6165" y="7219"/>
                </a:lnTo>
                <a:lnTo>
                  <a:pt x="6140" y="7191"/>
                </a:lnTo>
                <a:lnTo>
                  <a:pt x="6118" y="7161"/>
                </a:lnTo>
                <a:lnTo>
                  <a:pt x="6096" y="7130"/>
                </a:lnTo>
                <a:lnTo>
                  <a:pt x="6076" y="7099"/>
                </a:lnTo>
                <a:lnTo>
                  <a:pt x="6058" y="7067"/>
                </a:lnTo>
                <a:lnTo>
                  <a:pt x="6042" y="7033"/>
                </a:lnTo>
                <a:lnTo>
                  <a:pt x="6028" y="7000"/>
                </a:lnTo>
                <a:lnTo>
                  <a:pt x="6015" y="6966"/>
                </a:lnTo>
                <a:lnTo>
                  <a:pt x="6004" y="6932"/>
                </a:lnTo>
                <a:lnTo>
                  <a:pt x="5994" y="6897"/>
                </a:lnTo>
                <a:lnTo>
                  <a:pt x="5986" y="6862"/>
                </a:lnTo>
                <a:lnTo>
                  <a:pt x="5980" y="6826"/>
                </a:lnTo>
                <a:lnTo>
                  <a:pt x="5977" y="6791"/>
                </a:lnTo>
                <a:lnTo>
                  <a:pt x="5974" y="6755"/>
                </a:lnTo>
                <a:lnTo>
                  <a:pt x="5973" y="6720"/>
                </a:lnTo>
                <a:lnTo>
                  <a:pt x="5973" y="6314"/>
                </a:lnTo>
                <a:lnTo>
                  <a:pt x="5973" y="5400"/>
                </a:lnTo>
                <a:lnTo>
                  <a:pt x="5973" y="5226"/>
                </a:lnTo>
                <a:lnTo>
                  <a:pt x="747" y="5226"/>
                </a:lnTo>
                <a:lnTo>
                  <a:pt x="709" y="5225"/>
                </a:lnTo>
                <a:lnTo>
                  <a:pt x="671" y="5223"/>
                </a:lnTo>
                <a:lnTo>
                  <a:pt x="633" y="5218"/>
                </a:lnTo>
                <a:lnTo>
                  <a:pt x="596" y="5211"/>
                </a:lnTo>
                <a:lnTo>
                  <a:pt x="560" y="5203"/>
                </a:lnTo>
                <a:lnTo>
                  <a:pt x="525" y="5193"/>
                </a:lnTo>
                <a:lnTo>
                  <a:pt x="490" y="5181"/>
                </a:lnTo>
                <a:lnTo>
                  <a:pt x="457" y="5168"/>
                </a:lnTo>
                <a:lnTo>
                  <a:pt x="424" y="5153"/>
                </a:lnTo>
                <a:lnTo>
                  <a:pt x="390" y="5136"/>
                </a:lnTo>
                <a:lnTo>
                  <a:pt x="360" y="5119"/>
                </a:lnTo>
                <a:lnTo>
                  <a:pt x="329" y="5099"/>
                </a:lnTo>
                <a:lnTo>
                  <a:pt x="300" y="5078"/>
                </a:lnTo>
                <a:lnTo>
                  <a:pt x="272" y="5056"/>
                </a:lnTo>
                <a:lnTo>
                  <a:pt x="245" y="5032"/>
                </a:lnTo>
                <a:lnTo>
                  <a:pt x="219" y="5007"/>
                </a:lnTo>
                <a:lnTo>
                  <a:pt x="194" y="4981"/>
                </a:lnTo>
                <a:lnTo>
                  <a:pt x="170" y="4955"/>
                </a:lnTo>
                <a:lnTo>
                  <a:pt x="149" y="4927"/>
                </a:lnTo>
                <a:lnTo>
                  <a:pt x="128" y="4897"/>
                </a:lnTo>
                <a:lnTo>
                  <a:pt x="109" y="4867"/>
                </a:lnTo>
                <a:lnTo>
                  <a:pt x="90" y="4836"/>
                </a:lnTo>
                <a:lnTo>
                  <a:pt x="74" y="4804"/>
                </a:lnTo>
                <a:lnTo>
                  <a:pt x="59" y="4771"/>
                </a:lnTo>
                <a:lnTo>
                  <a:pt x="46" y="4736"/>
                </a:lnTo>
                <a:lnTo>
                  <a:pt x="34" y="4702"/>
                </a:lnTo>
                <a:lnTo>
                  <a:pt x="24" y="4667"/>
                </a:lnTo>
                <a:lnTo>
                  <a:pt x="15" y="4630"/>
                </a:lnTo>
                <a:lnTo>
                  <a:pt x="9" y="4593"/>
                </a:lnTo>
                <a:lnTo>
                  <a:pt x="5" y="4557"/>
                </a:lnTo>
                <a:lnTo>
                  <a:pt x="1" y="4519"/>
                </a:lnTo>
                <a:lnTo>
                  <a:pt x="0" y="4480"/>
                </a:lnTo>
                <a:lnTo>
                  <a:pt x="0" y="2987"/>
                </a:lnTo>
                <a:lnTo>
                  <a:pt x="1" y="2948"/>
                </a:lnTo>
                <a:lnTo>
                  <a:pt x="5" y="2910"/>
                </a:lnTo>
                <a:lnTo>
                  <a:pt x="9" y="2874"/>
                </a:lnTo>
                <a:lnTo>
                  <a:pt x="15" y="2837"/>
                </a:lnTo>
                <a:lnTo>
                  <a:pt x="24" y="2800"/>
                </a:lnTo>
                <a:lnTo>
                  <a:pt x="34" y="2765"/>
                </a:lnTo>
                <a:lnTo>
                  <a:pt x="46" y="2731"/>
                </a:lnTo>
                <a:lnTo>
                  <a:pt x="59" y="2696"/>
                </a:lnTo>
                <a:lnTo>
                  <a:pt x="74" y="2663"/>
                </a:lnTo>
                <a:lnTo>
                  <a:pt x="90" y="2631"/>
                </a:lnTo>
                <a:lnTo>
                  <a:pt x="109" y="2600"/>
                </a:lnTo>
                <a:lnTo>
                  <a:pt x="128" y="2570"/>
                </a:lnTo>
                <a:lnTo>
                  <a:pt x="149" y="2540"/>
                </a:lnTo>
                <a:lnTo>
                  <a:pt x="170" y="2512"/>
                </a:lnTo>
                <a:lnTo>
                  <a:pt x="194" y="2486"/>
                </a:lnTo>
                <a:lnTo>
                  <a:pt x="219" y="2460"/>
                </a:lnTo>
                <a:lnTo>
                  <a:pt x="245" y="2435"/>
                </a:lnTo>
                <a:lnTo>
                  <a:pt x="272" y="2411"/>
                </a:lnTo>
                <a:lnTo>
                  <a:pt x="300" y="2389"/>
                </a:lnTo>
                <a:lnTo>
                  <a:pt x="329" y="2368"/>
                </a:lnTo>
                <a:lnTo>
                  <a:pt x="360" y="2348"/>
                </a:lnTo>
                <a:lnTo>
                  <a:pt x="390" y="2331"/>
                </a:lnTo>
                <a:lnTo>
                  <a:pt x="424" y="2314"/>
                </a:lnTo>
                <a:lnTo>
                  <a:pt x="457" y="2299"/>
                </a:lnTo>
                <a:lnTo>
                  <a:pt x="490" y="2286"/>
                </a:lnTo>
                <a:lnTo>
                  <a:pt x="525" y="2274"/>
                </a:lnTo>
                <a:lnTo>
                  <a:pt x="560" y="2264"/>
                </a:lnTo>
                <a:lnTo>
                  <a:pt x="596" y="2256"/>
                </a:lnTo>
                <a:lnTo>
                  <a:pt x="633" y="2249"/>
                </a:lnTo>
                <a:lnTo>
                  <a:pt x="671" y="2244"/>
                </a:lnTo>
                <a:lnTo>
                  <a:pt x="709" y="2242"/>
                </a:lnTo>
                <a:lnTo>
                  <a:pt x="747" y="2241"/>
                </a:lnTo>
                <a:lnTo>
                  <a:pt x="5973" y="2241"/>
                </a:lnTo>
                <a:lnTo>
                  <a:pt x="5973" y="2067"/>
                </a:lnTo>
                <a:lnTo>
                  <a:pt x="5973" y="1153"/>
                </a:lnTo>
                <a:lnTo>
                  <a:pt x="5973" y="747"/>
                </a:lnTo>
                <a:lnTo>
                  <a:pt x="5974" y="712"/>
                </a:lnTo>
                <a:lnTo>
                  <a:pt x="5977" y="676"/>
                </a:lnTo>
                <a:lnTo>
                  <a:pt x="5980" y="641"/>
                </a:lnTo>
                <a:lnTo>
                  <a:pt x="5986" y="605"/>
                </a:lnTo>
                <a:lnTo>
                  <a:pt x="5994" y="570"/>
                </a:lnTo>
                <a:lnTo>
                  <a:pt x="6004" y="535"/>
                </a:lnTo>
                <a:lnTo>
                  <a:pt x="6015" y="500"/>
                </a:lnTo>
                <a:lnTo>
                  <a:pt x="6028" y="467"/>
                </a:lnTo>
                <a:lnTo>
                  <a:pt x="6042" y="434"/>
                </a:lnTo>
                <a:lnTo>
                  <a:pt x="6058" y="400"/>
                </a:lnTo>
                <a:lnTo>
                  <a:pt x="6076" y="369"/>
                </a:lnTo>
                <a:lnTo>
                  <a:pt x="6096" y="337"/>
                </a:lnTo>
                <a:lnTo>
                  <a:pt x="6118" y="306"/>
                </a:lnTo>
                <a:lnTo>
                  <a:pt x="6140" y="276"/>
                </a:lnTo>
                <a:lnTo>
                  <a:pt x="6165" y="248"/>
                </a:lnTo>
                <a:lnTo>
                  <a:pt x="6192" y="219"/>
                </a:lnTo>
                <a:lnTo>
                  <a:pt x="6219" y="193"/>
                </a:lnTo>
                <a:lnTo>
                  <a:pt x="6248" y="169"/>
                </a:lnTo>
                <a:lnTo>
                  <a:pt x="6279" y="145"/>
                </a:lnTo>
                <a:lnTo>
                  <a:pt x="6309" y="124"/>
                </a:lnTo>
                <a:lnTo>
                  <a:pt x="6340" y="105"/>
                </a:lnTo>
                <a:lnTo>
                  <a:pt x="6372" y="87"/>
                </a:lnTo>
                <a:lnTo>
                  <a:pt x="6405" y="70"/>
                </a:lnTo>
                <a:lnTo>
                  <a:pt x="6438" y="56"/>
                </a:lnTo>
                <a:lnTo>
                  <a:pt x="6473" y="43"/>
                </a:lnTo>
                <a:lnTo>
                  <a:pt x="6507" y="31"/>
                </a:lnTo>
                <a:lnTo>
                  <a:pt x="6541" y="22"/>
                </a:lnTo>
                <a:lnTo>
                  <a:pt x="6577" y="15"/>
                </a:lnTo>
                <a:lnTo>
                  <a:pt x="6612" y="9"/>
                </a:lnTo>
                <a:lnTo>
                  <a:pt x="6648" y="4"/>
                </a:lnTo>
                <a:lnTo>
                  <a:pt x="6683" y="2"/>
                </a:lnTo>
                <a:lnTo>
                  <a:pt x="6720" y="0"/>
                </a:lnTo>
                <a:lnTo>
                  <a:pt x="6755" y="2"/>
                </a:lnTo>
                <a:lnTo>
                  <a:pt x="6791" y="4"/>
                </a:lnTo>
                <a:lnTo>
                  <a:pt x="6826" y="9"/>
                </a:lnTo>
                <a:lnTo>
                  <a:pt x="6862" y="15"/>
                </a:lnTo>
                <a:lnTo>
                  <a:pt x="6897" y="22"/>
                </a:lnTo>
                <a:lnTo>
                  <a:pt x="6932" y="31"/>
                </a:lnTo>
                <a:lnTo>
                  <a:pt x="6966" y="43"/>
                </a:lnTo>
                <a:lnTo>
                  <a:pt x="7000" y="56"/>
                </a:lnTo>
                <a:lnTo>
                  <a:pt x="7034" y="70"/>
                </a:lnTo>
                <a:lnTo>
                  <a:pt x="7067" y="87"/>
                </a:lnTo>
                <a:lnTo>
                  <a:pt x="7099" y="105"/>
                </a:lnTo>
                <a:lnTo>
                  <a:pt x="7131" y="124"/>
                </a:lnTo>
                <a:lnTo>
                  <a:pt x="7161" y="145"/>
                </a:lnTo>
                <a:lnTo>
                  <a:pt x="7191" y="169"/>
                </a:lnTo>
                <a:lnTo>
                  <a:pt x="7219" y="193"/>
                </a:lnTo>
                <a:lnTo>
                  <a:pt x="7248" y="219"/>
                </a:lnTo>
                <a:close/>
                <a:moveTo>
                  <a:pt x="5226" y="5973"/>
                </a:moveTo>
                <a:lnTo>
                  <a:pt x="4480" y="5973"/>
                </a:lnTo>
                <a:lnTo>
                  <a:pt x="3733" y="5973"/>
                </a:lnTo>
                <a:lnTo>
                  <a:pt x="3733" y="6720"/>
                </a:lnTo>
                <a:lnTo>
                  <a:pt x="5226" y="6720"/>
                </a:lnTo>
                <a:lnTo>
                  <a:pt x="5226" y="5973"/>
                </a:lnTo>
                <a:close/>
              </a:path>
            </a:pathLst>
          </a:custGeom>
          <a:solidFill>
            <a:srgbClr val="FFFFFF"/>
          </a:solidFill>
          <a:ln>
            <a:noFill/>
          </a:ln>
        </p:spPr>
        <p:txBody>
          <a:bodyPr anchor="ctr">
            <a:normAutofit fontScale="45000" lnSpcReduction="20000"/>
          </a:bodyPr>
          <a:p>
            <a:endParaRPr lang="zh-CN" altLang="en-US">
              <a:sym typeface="Arial" panose="020B0604020202020204" pitchFamily="34" charset="0"/>
            </a:endParaRPr>
          </a:p>
        </p:txBody>
      </p:sp>
      <p:sp>
        <p:nvSpPr>
          <p:cNvPr id="20" name="文本框 19"/>
          <p:cNvSpPr txBox="1"/>
          <p:nvPr>
            <p:custDataLst>
              <p:tags r:id="rId20"/>
            </p:custDataLst>
          </p:nvPr>
        </p:nvSpPr>
        <p:spPr>
          <a:xfrm>
            <a:off x="7048500" y="3195320"/>
            <a:ext cx="1798955" cy="593725"/>
          </a:xfrm>
          <a:prstGeom prst="rect">
            <a:avLst/>
          </a:prstGeom>
          <a:noFill/>
        </p:spPr>
        <p:txBody>
          <a:bodyPr wrap="square" rtlCol="0"/>
          <a:p>
            <a:pPr algn="ctr"/>
            <a:r>
              <a:rPr lang="en-US" altLang="zh-CN" b="1">
                <a:solidFill>
                  <a:srgbClr val="2DBCEF"/>
                </a:solidFill>
                <a:latin typeface="Arial" panose="020B0604020202020204" pitchFamily="34" charset="0"/>
                <a:ea typeface="+mn-ea"/>
                <a:cs typeface="+mn-ea"/>
                <a:sym typeface="Arial" panose="020B0604020202020204" pitchFamily="34" charset="0"/>
              </a:rPr>
              <a:t>（四）失压保护（零压保护）</a:t>
            </a:r>
            <a:endParaRPr lang="en-US" altLang="zh-CN" b="1">
              <a:solidFill>
                <a:srgbClr val="2DBCEF"/>
              </a:solidFill>
              <a:latin typeface="Arial" panose="020B0604020202020204" pitchFamily="34" charset="0"/>
              <a:ea typeface="+mn-ea"/>
              <a:cs typeface="+mn-ea"/>
              <a:sym typeface="Arial" panose="020B0604020202020204" pitchFamily="34" charset="0"/>
            </a:endParaRPr>
          </a:p>
        </p:txBody>
      </p:sp>
      <p:sp>
        <p:nvSpPr>
          <p:cNvPr id="3" name="矩形 2"/>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218180" y="302895"/>
            <a:ext cx="6696710"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六、电气控制线路图的阅读</a:t>
            </a:r>
            <a:endParaRPr lang="zh-CN" altLang="en-US" sz="3200"/>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9" name="任意多边形 18"/>
          <p:cNvSpPr/>
          <p:nvPr>
            <p:custDataLst>
              <p:tags r:id="rId1"/>
            </p:custDataLst>
          </p:nvPr>
        </p:nvSpPr>
        <p:spPr>
          <a:xfrm flipH="1">
            <a:off x="6095999" y="2057132"/>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3" name="任意多边形 2"/>
          <p:cNvSpPr/>
          <p:nvPr>
            <p:custDataLst>
              <p:tags r:id="rId2"/>
            </p:custDataLst>
          </p:nvPr>
        </p:nvSpPr>
        <p:spPr>
          <a:xfrm>
            <a:off x="4516879" y="1542017"/>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21" name="任意多边形 20"/>
          <p:cNvSpPr/>
          <p:nvPr>
            <p:custDataLst>
              <p:tags r:id="rId3"/>
            </p:custDataLst>
          </p:nvPr>
        </p:nvSpPr>
        <p:spPr>
          <a:xfrm flipH="1" flipV="1">
            <a:off x="6095999" y="3638550"/>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4" name="任意多边形 3"/>
          <p:cNvSpPr/>
          <p:nvPr>
            <p:custDataLst>
              <p:tags r:id="rId4"/>
            </p:custDataLst>
          </p:nvPr>
        </p:nvSpPr>
        <p:spPr>
          <a:xfrm flipV="1">
            <a:off x="4516879" y="3123435"/>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26" name="任意多边形 25"/>
          <p:cNvSpPr/>
          <p:nvPr>
            <p:custDataLst>
              <p:tags r:id="rId5"/>
            </p:custDataLst>
          </p:nvPr>
        </p:nvSpPr>
        <p:spPr>
          <a:xfrm>
            <a:off x="6429269" y="3347863"/>
            <a:ext cx="477558" cy="506550"/>
          </a:xfrm>
          <a:custGeom>
            <a:avLst/>
            <a:gdLst>
              <a:gd name="connsiteX0" fmla="*/ 459431 w 571597"/>
              <a:gd name="connsiteY0" fmla="*/ 368750 h 606298"/>
              <a:gd name="connsiteX1" fmla="*/ 407567 w 571597"/>
              <a:gd name="connsiteY1" fmla="*/ 390187 h 606298"/>
              <a:gd name="connsiteX2" fmla="*/ 407567 w 571597"/>
              <a:gd name="connsiteY2" fmla="*/ 493782 h 606298"/>
              <a:gd name="connsiteX3" fmla="*/ 459431 w 571597"/>
              <a:gd name="connsiteY3" fmla="*/ 515095 h 606298"/>
              <a:gd name="connsiteX4" fmla="*/ 511296 w 571597"/>
              <a:gd name="connsiteY4" fmla="*/ 493782 h 606298"/>
              <a:gd name="connsiteX5" fmla="*/ 532761 w 571597"/>
              <a:gd name="connsiteY5" fmla="*/ 441985 h 606298"/>
              <a:gd name="connsiteX6" fmla="*/ 511296 w 571597"/>
              <a:gd name="connsiteY6" fmla="*/ 390187 h 606298"/>
              <a:gd name="connsiteX7" fmla="*/ 459431 w 571597"/>
              <a:gd name="connsiteY7" fmla="*/ 368750 h 606298"/>
              <a:gd name="connsiteX8" fmla="*/ 459431 w 571597"/>
              <a:gd name="connsiteY8" fmla="*/ 329964 h 606298"/>
              <a:gd name="connsiteX9" fmla="*/ 538717 w 571597"/>
              <a:gd name="connsiteY9" fmla="*/ 362678 h 606298"/>
              <a:gd name="connsiteX10" fmla="*/ 571597 w 571597"/>
              <a:gd name="connsiteY10" fmla="*/ 441985 h 606298"/>
              <a:gd name="connsiteX11" fmla="*/ 538717 w 571597"/>
              <a:gd name="connsiteY11" fmla="*/ 521167 h 606298"/>
              <a:gd name="connsiteX12" fmla="*/ 459431 w 571597"/>
              <a:gd name="connsiteY12" fmla="*/ 553881 h 606298"/>
              <a:gd name="connsiteX13" fmla="*/ 404093 w 571597"/>
              <a:gd name="connsiteY13" fmla="*/ 539383 h 606298"/>
              <a:gd name="connsiteX14" fmla="*/ 400246 w 571597"/>
              <a:gd name="connsiteY14" fmla="*/ 537276 h 606298"/>
              <a:gd name="connsiteX15" fmla="*/ 338580 w 571597"/>
              <a:gd name="connsiteY15" fmla="*/ 598863 h 606298"/>
              <a:gd name="connsiteX16" fmla="*/ 320465 w 571597"/>
              <a:gd name="connsiteY16" fmla="*/ 606298 h 606298"/>
              <a:gd name="connsiteX17" fmla="*/ 302350 w 571597"/>
              <a:gd name="connsiteY17" fmla="*/ 598863 h 606298"/>
              <a:gd name="connsiteX18" fmla="*/ 302350 w 571597"/>
              <a:gd name="connsiteY18" fmla="*/ 562679 h 606298"/>
              <a:gd name="connsiteX19" fmla="*/ 364016 w 571597"/>
              <a:gd name="connsiteY19" fmla="*/ 500969 h 606298"/>
              <a:gd name="connsiteX20" fmla="*/ 361783 w 571597"/>
              <a:gd name="connsiteY20" fmla="*/ 497251 h 606298"/>
              <a:gd name="connsiteX21" fmla="*/ 380022 w 571597"/>
              <a:gd name="connsiteY21" fmla="*/ 362678 h 606298"/>
              <a:gd name="connsiteX22" fmla="*/ 459431 w 571597"/>
              <a:gd name="connsiteY22" fmla="*/ 329964 h 606298"/>
              <a:gd name="connsiteX23" fmla="*/ 164803 w 571597"/>
              <a:gd name="connsiteY23" fmla="*/ 311798 h 606298"/>
              <a:gd name="connsiteX24" fmla="*/ 174979 w 571597"/>
              <a:gd name="connsiteY24" fmla="*/ 312665 h 606298"/>
              <a:gd name="connsiteX25" fmla="*/ 223998 w 571597"/>
              <a:gd name="connsiteY25" fmla="*/ 336327 h 606298"/>
              <a:gd name="connsiteX26" fmla="*/ 230699 w 571597"/>
              <a:gd name="connsiteY26" fmla="*/ 342149 h 606298"/>
              <a:gd name="connsiteX27" fmla="*/ 248445 w 571597"/>
              <a:gd name="connsiteY27" fmla="*/ 388853 h 606298"/>
              <a:gd name="connsiteX28" fmla="*/ 266192 w 571597"/>
              <a:gd name="connsiteY28" fmla="*/ 342149 h 606298"/>
              <a:gd name="connsiteX29" fmla="*/ 272893 w 571597"/>
              <a:gd name="connsiteY29" fmla="*/ 336327 h 606298"/>
              <a:gd name="connsiteX30" fmla="*/ 321788 w 571597"/>
              <a:gd name="connsiteY30" fmla="*/ 312665 h 606298"/>
              <a:gd name="connsiteX31" fmla="*/ 332088 w 571597"/>
              <a:gd name="connsiteY31" fmla="*/ 311798 h 606298"/>
              <a:gd name="connsiteX32" fmla="*/ 332585 w 571597"/>
              <a:gd name="connsiteY32" fmla="*/ 312170 h 606298"/>
              <a:gd name="connsiteX33" fmla="*/ 380859 w 571597"/>
              <a:gd name="connsiteY33" fmla="*/ 338061 h 606298"/>
              <a:gd name="connsiteX34" fmla="*/ 367208 w 571597"/>
              <a:gd name="connsiteY34" fmla="*/ 349954 h 606298"/>
              <a:gd name="connsiteX35" fmla="*/ 341520 w 571597"/>
              <a:gd name="connsiteY35" fmla="*/ 497744 h 606298"/>
              <a:gd name="connsiteX36" fmla="*/ 289398 w 571597"/>
              <a:gd name="connsiteY36" fmla="*/ 549775 h 606298"/>
              <a:gd name="connsiteX37" fmla="*/ 276740 w 571597"/>
              <a:gd name="connsiteY37" fmla="*/ 577276 h 606298"/>
              <a:gd name="connsiteX38" fmla="*/ 248445 w 571597"/>
              <a:gd name="connsiteY38" fmla="*/ 577648 h 606298"/>
              <a:gd name="connsiteX39" fmla="*/ 496 w 571597"/>
              <a:gd name="connsiteY39" fmla="*/ 497497 h 606298"/>
              <a:gd name="connsiteX40" fmla="*/ 124 w 571597"/>
              <a:gd name="connsiteY40" fmla="*/ 492913 h 606298"/>
              <a:gd name="connsiteX41" fmla="*/ 49267 w 571597"/>
              <a:gd name="connsiteY41" fmla="*/ 376464 h 606298"/>
              <a:gd name="connsiteX42" fmla="*/ 164803 w 571597"/>
              <a:gd name="connsiteY42" fmla="*/ 311798 h 606298"/>
              <a:gd name="connsiteX43" fmla="*/ 248478 w 571597"/>
              <a:gd name="connsiteY43" fmla="*/ 114259 h 606298"/>
              <a:gd name="connsiteX44" fmla="*/ 152788 w 571597"/>
              <a:gd name="connsiteY44" fmla="*/ 155526 h 606298"/>
              <a:gd name="connsiteX45" fmla="*/ 134544 w 571597"/>
              <a:gd name="connsiteY45" fmla="*/ 138053 h 606298"/>
              <a:gd name="connsiteX46" fmla="*/ 134171 w 571597"/>
              <a:gd name="connsiteY46" fmla="*/ 162962 h 606298"/>
              <a:gd name="connsiteX47" fmla="*/ 179844 w 571597"/>
              <a:gd name="connsiteY47" fmla="*/ 273256 h 606298"/>
              <a:gd name="connsiteX48" fmla="*/ 248478 w 571597"/>
              <a:gd name="connsiteY48" fmla="*/ 306344 h 606298"/>
              <a:gd name="connsiteX49" fmla="*/ 317112 w 571597"/>
              <a:gd name="connsiteY49" fmla="*/ 273256 h 606298"/>
              <a:gd name="connsiteX50" fmla="*/ 362785 w 571597"/>
              <a:gd name="connsiteY50" fmla="*/ 162962 h 606298"/>
              <a:gd name="connsiteX51" fmla="*/ 362288 w 571597"/>
              <a:gd name="connsiteY51" fmla="*/ 138053 h 606298"/>
              <a:gd name="connsiteX52" fmla="*/ 344168 w 571597"/>
              <a:gd name="connsiteY52" fmla="*/ 155526 h 606298"/>
              <a:gd name="connsiteX53" fmla="*/ 248478 w 571597"/>
              <a:gd name="connsiteY53" fmla="*/ 114259 h 606298"/>
              <a:gd name="connsiteX54" fmla="*/ 248478 w 571597"/>
              <a:gd name="connsiteY54" fmla="*/ 52575 h 606298"/>
              <a:gd name="connsiteX55" fmla="*/ 204791 w 571597"/>
              <a:gd name="connsiteY55" fmla="*/ 59732 h 606298"/>
              <a:gd name="connsiteX56" fmla="*/ 214471 w 571597"/>
              <a:gd name="connsiteY56" fmla="*/ 84269 h 606298"/>
              <a:gd name="connsiteX57" fmla="*/ 282360 w 571597"/>
              <a:gd name="connsiteY57" fmla="*/ 84269 h 606298"/>
              <a:gd name="connsiteX58" fmla="*/ 292165 w 571597"/>
              <a:gd name="connsiteY58" fmla="*/ 59732 h 606298"/>
              <a:gd name="connsiteX59" fmla="*/ 248478 w 571597"/>
              <a:gd name="connsiteY59" fmla="*/ 52575 h 606298"/>
              <a:gd name="connsiteX60" fmla="*/ 248478 w 571597"/>
              <a:gd name="connsiteY60" fmla="*/ 0 h 606298"/>
              <a:gd name="connsiteX61" fmla="*/ 357696 w 571597"/>
              <a:gd name="connsiteY61" fmla="*/ 42878 h 606298"/>
              <a:gd name="connsiteX62" fmla="*/ 380533 w 571597"/>
              <a:gd name="connsiteY62" fmla="*/ 116738 h 606298"/>
              <a:gd name="connsiteX63" fmla="*/ 382270 w 571597"/>
              <a:gd name="connsiteY63" fmla="*/ 162962 h 606298"/>
              <a:gd name="connsiteX64" fmla="*/ 248478 w 571597"/>
              <a:gd name="connsiteY64" fmla="*/ 325800 h 606298"/>
              <a:gd name="connsiteX65" fmla="*/ 114686 w 571597"/>
              <a:gd name="connsiteY65" fmla="*/ 162962 h 606298"/>
              <a:gd name="connsiteX66" fmla="*/ 116423 w 571597"/>
              <a:gd name="connsiteY66" fmla="*/ 116738 h 606298"/>
              <a:gd name="connsiteX67" fmla="*/ 139136 w 571597"/>
              <a:gd name="connsiteY67" fmla="*/ 42878 h 606298"/>
              <a:gd name="connsiteX68" fmla="*/ 248478 w 571597"/>
              <a:gd name="connsiteY68"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1597" h="606298">
                <a:moveTo>
                  <a:pt x="459431" y="368750"/>
                </a:moveTo>
                <a:cubicBezTo>
                  <a:pt x="439827" y="368750"/>
                  <a:pt x="421340" y="376309"/>
                  <a:pt x="407567" y="390187"/>
                </a:cubicBezTo>
                <a:cubicBezTo>
                  <a:pt x="379029" y="418688"/>
                  <a:pt x="379029" y="465157"/>
                  <a:pt x="407567" y="493782"/>
                </a:cubicBezTo>
                <a:cubicBezTo>
                  <a:pt x="421340" y="507536"/>
                  <a:pt x="439827" y="515095"/>
                  <a:pt x="459431" y="515095"/>
                </a:cubicBezTo>
                <a:cubicBezTo>
                  <a:pt x="479036" y="515095"/>
                  <a:pt x="497399" y="507536"/>
                  <a:pt x="511296" y="493782"/>
                </a:cubicBezTo>
                <a:cubicBezTo>
                  <a:pt x="525068" y="479903"/>
                  <a:pt x="532761" y="461563"/>
                  <a:pt x="532761" y="441985"/>
                </a:cubicBezTo>
                <a:cubicBezTo>
                  <a:pt x="532761" y="422406"/>
                  <a:pt x="525068" y="403942"/>
                  <a:pt x="511296" y="390187"/>
                </a:cubicBezTo>
                <a:cubicBezTo>
                  <a:pt x="497399" y="376309"/>
                  <a:pt x="479036" y="368750"/>
                  <a:pt x="459431" y="368750"/>
                </a:cubicBezTo>
                <a:close/>
                <a:moveTo>
                  <a:pt x="459431" y="329964"/>
                </a:moveTo>
                <a:cubicBezTo>
                  <a:pt x="489458" y="329964"/>
                  <a:pt x="517624" y="341612"/>
                  <a:pt x="538717" y="362678"/>
                </a:cubicBezTo>
                <a:cubicBezTo>
                  <a:pt x="559934" y="383868"/>
                  <a:pt x="571597" y="411997"/>
                  <a:pt x="571597" y="441985"/>
                </a:cubicBezTo>
                <a:cubicBezTo>
                  <a:pt x="571597" y="471849"/>
                  <a:pt x="559934" y="500102"/>
                  <a:pt x="538717" y="521167"/>
                </a:cubicBezTo>
                <a:cubicBezTo>
                  <a:pt x="517624" y="542357"/>
                  <a:pt x="489458" y="553881"/>
                  <a:pt x="459431" y="553881"/>
                </a:cubicBezTo>
                <a:cubicBezTo>
                  <a:pt x="439951" y="553881"/>
                  <a:pt x="420843" y="548925"/>
                  <a:pt x="404093" y="539383"/>
                </a:cubicBezTo>
                <a:lnTo>
                  <a:pt x="400246" y="537276"/>
                </a:lnTo>
                <a:lnTo>
                  <a:pt x="338580" y="598863"/>
                </a:lnTo>
                <a:cubicBezTo>
                  <a:pt x="333741" y="603696"/>
                  <a:pt x="327289" y="606298"/>
                  <a:pt x="320465" y="606298"/>
                </a:cubicBezTo>
                <a:cubicBezTo>
                  <a:pt x="313641" y="606298"/>
                  <a:pt x="307189" y="603696"/>
                  <a:pt x="302350" y="598863"/>
                </a:cubicBezTo>
                <a:cubicBezTo>
                  <a:pt x="292299" y="588826"/>
                  <a:pt x="292299" y="572593"/>
                  <a:pt x="302350" y="562679"/>
                </a:cubicBezTo>
                <a:lnTo>
                  <a:pt x="364016" y="500969"/>
                </a:lnTo>
                <a:lnTo>
                  <a:pt x="361783" y="497251"/>
                </a:lnTo>
                <a:cubicBezTo>
                  <a:pt x="336967" y="453509"/>
                  <a:pt x="344536" y="398242"/>
                  <a:pt x="380022" y="362678"/>
                </a:cubicBezTo>
                <a:cubicBezTo>
                  <a:pt x="401239" y="341612"/>
                  <a:pt x="429405" y="329964"/>
                  <a:pt x="459431" y="329964"/>
                </a:cubicBezTo>
                <a:close/>
                <a:moveTo>
                  <a:pt x="164803" y="311798"/>
                </a:moveTo>
                <a:cubicBezTo>
                  <a:pt x="168029" y="310064"/>
                  <a:pt x="172125" y="310436"/>
                  <a:pt x="174979" y="312665"/>
                </a:cubicBezTo>
                <a:cubicBezTo>
                  <a:pt x="189995" y="324434"/>
                  <a:pt x="206500" y="332487"/>
                  <a:pt x="223998" y="336327"/>
                </a:cubicBezTo>
                <a:cubicBezTo>
                  <a:pt x="226976" y="336946"/>
                  <a:pt x="229582" y="339176"/>
                  <a:pt x="230699" y="342149"/>
                </a:cubicBezTo>
                <a:lnTo>
                  <a:pt x="248445" y="388853"/>
                </a:lnTo>
                <a:lnTo>
                  <a:pt x="266192" y="342149"/>
                </a:lnTo>
                <a:cubicBezTo>
                  <a:pt x="267308" y="339176"/>
                  <a:pt x="269790" y="336946"/>
                  <a:pt x="272893" y="336327"/>
                </a:cubicBezTo>
                <a:cubicBezTo>
                  <a:pt x="290391" y="332487"/>
                  <a:pt x="306772" y="324434"/>
                  <a:pt x="321788" y="312665"/>
                </a:cubicBezTo>
                <a:cubicBezTo>
                  <a:pt x="324767" y="310436"/>
                  <a:pt x="328738" y="310064"/>
                  <a:pt x="332088" y="311798"/>
                </a:cubicBezTo>
                <a:lnTo>
                  <a:pt x="332585" y="312170"/>
                </a:lnTo>
                <a:cubicBezTo>
                  <a:pt x="344250" y="318364"/>
                  <a:pt x="362244" y="327903"/>
                  <a:pt x="380859" y="338061"/>
                </a:cubicBezTo>
                <a:cubicBezTo>
                  <a:pt x="376019" y="341654"/>
                  <a:pt x="371428" y="345618"/>
                  <a:pt x="367208" y="349954"/>
                </a:cubicBezTo>
                <a:cubicBezTo>
                  <a:pt x="327621" y="389348"/>
                  <a:pt x="318189" y="448687"/>
                  <a:pt x="341520" y="497744"/>
                </a:cubicBezTo>
                <a:lnTo>
                  <a:pt x="289398" y="549775"/>
                </a:lnTo>
                <a:cubicBezTo>
                  <a:pt x="281704" y="557455"/>
                  <a:pt x="277485" y="567242"/>
                  <a:pt x="276740" y="577276"/>
                </a:cubicBezTo>
                <a:cubicBezTo>
                  <a:pt x="267681" y="577524"/>
                  <a:pt x="258249" y="577648"/>
                  <a:pt x="248445" y="577648"/>
                </a:cubicBezTo>
                <a:cubicBezTo>
                  <a:pt x="31397" y="577648"/>
                  <a:pt x="1613" y="500718"/>
                  <a:pt x="496" y="497497"/>
                </a:cubicBezTo>
                <a:cubicBezTo>
                  <a:pt x="0" y="496010"/>
                  <a:pt x="-124" y="494400"/>
                  <a:pt x="124" y="492913"/>
                </a:cubicBezTo>
                <a:cubicBezTo>
                  <a:pt x="2606" y="477304"/>
                  <a:pt x="16753" y="398268"/>
                  <a:pt x="49267" y="376464"/>
                </a:cubicBezTo>
                <a:cubicBezTo>
                  <a:pt x="68378" y="363581"/>
                  <a:pt x="136384" y="326912"/>
                  <a:pt x="164803" y="311798"/>
                </a:cubicBezTo>
                <a:close/>
                <a:moveTo>
                  <a:pt x="248478" y="114259"/>
                </a:moveTo>
                <a:cubicBezTo>
                  <a:pt x="183816" y="114259"/>
                  <a:pt x="164454" y="156890"/>
                  <a:pt x="152788" y="155526"/>
                </a:cubicBezTo>
                <a:cubicBezTo>
                  <a:pt x="142611" y="154287"/>
                  <a:pt x="136157" y="141399"/>
                  <a:pt x="134544" y="138053"/>
                </a:cubicBezTo>
                <a:cubicBezTo>
                  <a:pt x="134295" y="146232"/>
                  <a:pt x="134171" y="154535"/>
                  <a:pt x="134171" y="162962"/>
                </a:cubicBezTo>
                <a:cubicBezTo>
                  <a:pt x="134171" y="219100"/>
                  <a:pt x="158993" y="253923"/>
                  <a:pt x="179844" y="273256"/>
                </a:cubicBezTo>
                <a:cubicBezTo>
                  <a:pt x="206156" y="297545"/>
                  <a:pt x="235322" y="306344"/>
                  <a:pt x="248478" y="306344"/>
                </a:cubicBezTo>
                <a:cubicBezTo>
                  <a:pt x="261634" y="306344"/>
                  <a:pt x="290800" y="297545"/>
                  <a:pt x="317112" y="273256"/>
                </a:cubicBezTo>
                <a:cubicBezTo>
                  <a:pt x="337963" y="253923"/>
                  <a:pt x="362785" y="219100"/>
                  <a:pt x="362785" y="162962"/>
                </a:cubicBezTo>
                <a:cubicBezTo>
                  <a:pt x="362785" y="154659"/>
                  <a:pt x="362661" y="146232"/>
                  <a:pt x="362288" y="138053"/>
                </a:cubicBezTo>
                <a:cubicBezTo>
                  <a:pt x="360799" y="141399"/>
                  <a:pt x="354221" y="154287"/>
                  <a:pt x="344168" y="155526"/>
                </a:cubicBezTo>
                <a:cubicBezTo>
                  <a:pt x="332502" y="156890"/>
                  <a:pt x="313140" y="114259"/>
                  <a:pt x="248478" y="114259"/>
                </a:cubicBezTo>
                <a:close/>
                <a:moveTo>
                  <a:pt x="248478" y="52575"/>
                </a:moveTo>
                <a:cubicBezTo>
                  <a:pt x="234515" y="52575"/>
                  <a:pt x="220553" y="54961"/>
                  <a:pt x="204791" y="59732"/>
                </a:cubicBezTo>
                <a:cubicBezTo>
                  <a:pt x="208638" y="69522"/>
                  <a:pt x="210624" y="74479"/>
                  <a:pt x="214471" y="84269"/>
                </a:cubicBezTo>
                <a:cubicBezTo>
                  <a:pt x="239666" y="77206"/>
                  <a:pt x="257166" y="77206"/>
                  <a:pt x="282360" y="84269"/>
                </a:cubicBezTo>
                <a:cubicBezTo>
                  <a:pt x="286332" y="74479"/>
                  <a:pt x="288193" y="69522"/>
                  <a:pt x="292165" y="59732"/>
                </a:cubicBezTo>
                <a:cubicBezTo>
                  <a:pt x="276403" y="54961"/>
                  <a:pt x="262440" y="52575"/>
                  <a:pt x="248478" y="52575"/>
                </a:cubicBezTo>
                <a:close/>
                <a:moveTo>
                  <a:pt x="248478" y="0"/>
                </a:moveTo>
                <a:cubicBezTo>
                  <a:pt x="305818" y="0"/>
                  <a:pt x="338831" y="16234"/>
                  <a:pt x="357696" y="42878"/>
                </a:cubicBezTo>
                <a:cubicBezTo>
                  <a:pt x="372465" y="62458"/>
                  <a:pt x="378299" y="87987"/>
                  <a:pt x="380533" y="116738"/>
                </a:cubicBezTo>
                <a:cubicBezTo>
                  <a:pt x="381898" y="131361"/>
                  <a:pt x="382270" y="146852"/>
                  <a:pt x="382270" y="162962"/>
                </a:cubicBezTo>
                <a:cubicBezTo>
                  <a:pt x="382270" y="277841"/>
                  <a:pt x="288317" y="325800"/>
                  <a:pt x="248478" y="325800"/>
                </a:cubicBezTo>
                <a:cubicBezTo>
                  <a:pt x="208514" y="325800"/>
                  <a:pt x="114686" y="277841"/>
                  <a:pt x="114686" y="162962"/>
                </a:cubicBezTo>
                <a:cubicBezTo>
                  <a:pt x="114686" y="146852"/>
                  <a:pt x="115058" y="131361"/>
                  <a:pt x="116423" y="116738"/>
                </a:cubicBezTo>
                <a:cubicBezTo>
                  <a:pt x="118533" y="87987"/>
                  <a:pt x="124491" y="62458"/>
                  <a:pt x="139136" y="42878"/>
                </a:cubicBezTo>
                <a:cubicBezTo>
                  <a:pt x="158001" y="16234"/>
                  <a:pt x="191014" y="0"/>
                  <a:pt x="248478"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defRPr>
            </a:lvl1pPr>
            <a:lvl2pPr marL="457200" algn="l" defTabSz="914400" rtl="0" eaLnBrk="1" latinLnBrk="0" hangingPunct="1">
              <a:defRPr sz="1800" kern="1200">
                <a:solidFill>
                  <a:sysClr val="window" lastClr="FFFFFF"/>
                </a:solidFill>
              </a:defRPr>
            </a:lvl2pPr>
            <a:lvl3pPr marL="914400" algn="l" defTabSz="914400" rtl="0" eaLnBrk="1" latinLnBrk="0" hangingPunct="1">
              <a:defRPr sz="1800" kern="1200">
                <a:solidFill>
                  <a:sysClr val="window" lastClr="FFFFFF"/>
                </a:solidFill>
              </a:defRPr>
            </a:lvl3pPr>
            <a:lvl4pPr marL="1371600" algn="l" defTabSz="914400" rtl="0" eaLnBrk="1" latinLnBrk="0" hangingPunct="1">
              <a:defRPr sz="1800" kern="1200">
                <a:solidFill>
                  <a:sysClr val="window" lastClr="FFFFFF"/>
                </a:solidFill>
              </a:defRPr>
            </a:lvl4pPr>
            <a:lvl5pPr marL="1828800" algn="l" defTabSz="914400" rtl="0" eaLnBrk="1" latinLnBrk="0" hangingPunct="1">
              <a:defRPr sz="1800" kern="1200">
                <a:solidFill>
                  <a:sysClr val="window" lastClr="FFFFFF"/>
                </a:solidFill>
              </a:defRPr>
            </a:lvl5pPr>
            <a:lvl6pPr marL="2286000" algn="l" defTabSz="914400" rtl="0" eaLnBrk="1" latinLnBrk="0" hangingPunct="1">
              <a:defRPr sz="1800" kern="1200">
                <a:solidFill>
                  <a:sysClr val="window" lastClr="FFFFFF"/>
                </a:solidFill>
              </a:defRPr>
            </a:lvl6pPr>
            <a:lvl7pPr marL="2743200" algn="l" defTabSz="914400" rtl="0" eaLnBrk="1" latinLnBrk="0" hangingPunct="1">
              <a:defRPr sz="1800" kern="1200">
                <a:solidFill>
                  <a:sysClr val="window" lastClr="FFFFFF"/>
                </a:solidFill>
              </a:defRPr>
            </a:lvl7pPr>
            <a:lvl8pPr marL="3200400" algn="l" defTabSz="914400" rtl="0" eaLnBrk="1" latinLnBrk="0" hangingPunct="1">
              <a:defRPr sz="1800" kern="1200">
                <a:solidFill>
                  <a:sysClr val="window" lastClr="FFFFFF"/>
                </a:solidFill>
              </a:defRPr>
            </a:lvl8pPr>
            <a:lvl9pPr marL="3657600" algn="l" defTabSz="914400" rtl="0" eaLnBrk="1" latinLnBrk="0" hangingPunct="1">
              <a:defRPr sz="1800" kern="1200">
                <a:solidFill>
                  <a:sysClr val="window" lastClr="FFFFFF"/>
                </a:solidFill>
              </a:defRPr>
            </a:lvl9pPr>
          </a:lstStyle>
          <a:p>
            <a:pPr algn="ctr"/>
            <a:endParaRPr lang="zh-CN" altLang="en-US">
              <a:latin typeface="微软雅黑" panose="020B0503020204020204" charset="-122"/>
              <a:ea typeface="微软雅黑" panose="020B0503020204020204" charset="-122"/>
            </a:endParaRPr>
          </a:p>
        </p:txBody>
      </p:sp>
      <p:sp>
        <p:nvSpPr>
          <p:cNvPr id="27" name="任意多边形 26"/>
          <p:cNvSpPr/>
          <p:nvPr>
            <p:custDataLst>
              <p:tags r:id="rId6"/>
            </p:custDataLst>
          </p:nvPr>
        </p:nvSpPr>
        <p:spPr>
          <a:xfrm>
            <a:off x="5379660" y="2870160"/>
            <a:ext cx="477558" cy="506550"/>
          </a:xfrm>
          <a:custGeom>
            <a:avLst/>
            <a:gdLst>
              <a:gd name="connsiteX0" fmla="*/ 459431 w 571597"/>
              <a:gd name="connsiteY0" fmla="*/ 368750 h 606298"/>
              <a:gd name="connsiteX1" fmla="*/ 407567 w 571597"/>
              <a:gd name="connsiteY1" fmla="*/ 390187 h 606298"/>
              <a:gd name="connsiteX2" fmla="*/ 407567 w 571597"/>
              <a:gd name="connsiteY2" fmla="*/ 493782 h 606298"/>
              <a:gd name="connsiteX3" fmla="*/ 459431 w 571597"/>
              <a:gd name="connsiteY3" fmla="*/ 515095 h 606298"/>
              <a:gd name="connsiteX4" fmla="*/ 511296 w 571597"/>
              <a:gd name="connsiteY4" fmla="*/ 493782 h 606298"/>
              <a:gd name="connsiteX5" fmla="*/ 532761 w 571597"/>
              <a:gd name="connsiteY5" fmla="*/ 441985 h 606298"/>
              <a:gd name="connsiteX6" fmla="*/ 511296 w 571597"/>
              <a:gd name="connsiteY6" fmla="*/ 390187 h 606298"/>
              <a:gd name="connsiteX7" fmla="*/ 459431 w 571597"/>
              <a:gd name="connsiteY7" fmla="*/ 368750 h 606298"/>
              <a:gd name="connsiteX8" fmla="*/ 459431 w 571597"/>
              <a:gd name="connsiteY8" fmla="*/ 329964 h 606298"/>
              <a:gd name="connsiteX9" fmla="*/ 538717 w 571597"/>
              <a:gd name="connsiteY9" fmla="*/ 362678 h 606298"/>
              <a:gd name="connsiteX10" fmla="*/ 571597 w 571597"/>
              <a:gd name="connsiteY10" fmla="*/ 441985 h 606298"/>
              <a:gd name="connsiteX11" fmla="*/ 538717 w 571597"/>
              <a:gd name="connsiteY11" fmla="*/ 521167 h 606298"/>
              <a:gd name="connsiteX12" fmla="*/ 459431 w 571597"/>
              <a:gd name="connsiteY12" fmla="*/ 553881 h 606298"/>
              <a:gd name="connsiteX13" fmla="*/ 404093 w 571597"/>
              <a:gd name="connsiteY13" fmla="*/ 539383 h 606298"/>
              <a:gd name="connsiteX14" fmla="*/ 400246 w 571597"/>
              <a:gd name="connsiteY14" fmla="*/ 537276 h 606298"/>
              <a:gd name="connsiteX15" fmla="*/ 338580 w 571597"/>
              <a:gd name="connsiteY15" fmla="*/ 598863 h 606298"/>
              <a:gd name="connsiteX16" fmla="*/ 320465 w 571597"/>
              <a:gd name="connsiteY16" fmla="*/ 606298 h 606298"/>
              <a:gd name="connsiteX17" fmla="*/ 302350 w 571597"/>
              <a:gd name="connsiteY17" fmla="*/ 598863 h 606298"/>
              <a:gd name="connsiteX18" fmla="*/ 302350 w 571597"/>
              <a:gd name="connsiteY18" fmla="*/ 562679 h 606298"/>
              <a:gd name="connsiteX19" fmla="*/ 364016 w 571597"/>
              <a:gd name="connsiteY19" fmla="*/ 500969 h 606298"/>
              <a:gd name="connsiteX20" fmla="*/ 361783 w 571597"/>
              <a:gd name="connsiteY20" fmla="*/ 497251 h 606298"/>
              <a:gd name="connsiteX21" fmla="*/ 380022 w 571597"/>
              <a:gd name="connsiteY21" fmla="*/ 362678 h 606298"/>
              <a:gd name="connsiteX22" fmla="*/ 459431 w 571597"/>
              <a:gd name="connsiteY22" fmla="*/ 329964 h 606298"/>
              <a:gd name="connsiteX23" fmla="*/ 164803 w 571597"/>
              <a:gd name="connsiteY23" fmla="*/ 311798 h 606298"/>
              <a:gd name="connsiteX24" fmla="*/ 174979 w 571597"/>
              <a:gd name="connsiteY24" fmla="*/ 312665 h 606298"/>
              <a:gd name="connsiteX25" fmla="*/ 223998 w 571597"/>
              <a:gd name="connsiteY25" fmla="*/ 336327 h 606298"/>
              <a:gd name="connsiteX26" fmla="*/ 230699 w 571597"/>
              <a:gd name="connsiteY26" fmla="*/ 342149 h 606298"/>
              <a:gd name="connsiteX27" fmla="*/ 248445 w 571597"/>
              <a:gd name="connsiteY27" fmla="*/ 388853 h 606298"/>
              <a:gd name="connsiteX28" fmla="*/ 266192 w 571597"/>
              <a:gd name="connsiteY28" fmla="*/ 342149 h 606298"/>
              <a:gd name="connsiteX29" fmla="*/ 272893 w 571597"/>
              <a:gd name="connsiteY29" fmla="*/ 336327 h 606298"/>
              <a:gd name="connsiteX30" fmla="*/ 321788 w 571597"/>
              <a:gd name="connsiteY30" fmla="*/ 312665 h 606298"/>
              <a:gd name="connsiteX31" fmla="*/ 332088 w 571597"/>
              <a:gd name="connsiteY31" fmla="*/ 311798 h 606298"/>
              <a:gd name="connsiteX32" fmla="*/ 332585 w 571597"/>
              <a:gd name="connsiteY32" fmla="*/ 312170 h 606298"/>
              <a:gd name="connsiteX33" fmla="*/ 380859 w 571597"/>
              <a:gd name="connsiteY33" fmla="*/ 338061 h 606298"/>
              <a:gd name="connsiteX34" fmla="*/ 367208 w 571597"/>
              <a:gd name="connsiteY34" fmla="*/ 349954 h 606298"/>
              <a:gd name="connsiteX35" fmla="*/ 341520 w 571597"/>
              <a:gd name="connsiteY35" fmla="*/ 497744 h 606298"/>
              <a:gd name="connsiteX36" fmla="*/ 289398 w 571597"/>
              <a:gd name="connsiteY36" fmla="*/ 549775 h 606298"/>
              <a:gd name="connsiteX37" fmla="*/ 276740 w 571597"/>
              <a:gd name="connsiteY37" fmla="*/ 577276 h 606298"/>
              <a:gd name="connsiteX38" fmla="*/ 248445 w 571597"/>
              <a:gd name="connsiteY38" fmla="*/ 577648 h 606298"/>
              <a:gd name="connsiteX39" fmla="*/ 496 w 571597"/>
              <a:gd name="connsiteY39" fmla="*/ 497497 h 606298"/>
              <a:gd name="connsiteX40" fmla="*/ 124 w 571597"/>
              <a:gd name="connsiteY40" fmla="*/ 492913 h 606298"/>
              <a:gd name="connsiteX41" fmla="*/ 49267 w 571597"/>
              <a:gd name="connsiteY41" fmla="*/ 376464 h 606298"/>
              <a:gd name="connsiteX42" fmla="*/ 164803 w 571597"/>
              <a:gd name="connsiteY42" fmla="*/ 311798 h 606298"/>
              <a:gd name="connsiteX43" fmla="*/ 248478 w 571597"/>
              <a:gd name="connsiteY43" fmla="*/ 114259 h 606298"/>
              <a:gd name="connsiteX44" fmla="*/ 152788 w 571597"/>
              <a:gd name="connsiteY44" fmla="*/ 155526 h 606298"/>
              <a:gd name="connsiteX45" fmla="*/ 134544 w 571597"/>
              <a:gd name="connsiteY45" fmla="*/ 138053 h 606298"/>
              <a:gd name="connsiteX46" fmla="*/ 134171 w 571597"/>
              <a:gd name="connsiteY46" fmla="*/ 162962 h 606298"/>
              <a:gd name="connsiteX47" fmla="*/ 179844 w 571597"/>
              <a:gd name="connsiteY47" fmla="*/ 273256 h 606298"/>
              <a:gd name="connsiteX48" fmla="*/ 248478 w 571597"/>
              <a:gd name="connsiteY48" fmla="*/ 306344 h 606298"/>
              <a:gd name="connsiteX49" fmla="*/ 317112 w 571597"/>
              <a:gd name="connsiteY49" fmla="*/ 273256 h 606298"/>
              <a:gd name="connsiteX50" fmla="*/ 362785 w 571597"/>
              <a:gd name="connsiteY50" fmla="*/ 162962 h 606298"/>
              <a:gd name="connsiteX51" fmla="*/ 362288 w 571597"/>
              <a:gd name="connsiteY51" fmla="*/ 138053 h 606298"/>
              <a:gd name="connsiteX52" fmla="*/ 344168 w 571597"/>
              <a:gd name="connsiteY52" fmla="*/ 155526 h 606298"/>
              <a:gd name="connsiteX53" fmla="*/ 248478 w 571597"/>
              <a:gd name="connsiteY53" fmla="*/ 114259 h 606298"/>
              <a:gd name="connsiteX54" fmla="*/ 248478 w 571597"/>
              <a:gd name="connsiteY54" fmla="*/ 52575 h 606298"/>
              <a:gd name="connsiteX55" fmla="*/ 204791 w 571597"/>
              <a:gd name="connsiteY55" fmla="*/ 59732 h 606298"/>
              <a:gd name="connsiteX56" fmla="*/ 214471 w 571597"/>
              <a:gd name="connsiteY56" fmla="*/ 84269 h 606298"/>
              <a:gd name="connsiteX57" fmla="*/ 282360 w 571597"/>
              <a:gd name="connsiteY57" fmla="*/ 84269 h 606298"/>
              <a:gd name="connsiteX58" fmla="*/ 292165 w 571597"/>
              <a:gd name="connsiteY58" fmla="*/ 59732 h 606298"/>
              <a:gd name="connsiteX59" fmla="*/ 248478 w 571597"/>
              <a:gd name="connsiteY59" fmla="*/ 52575 h 606298"/>
              <a:gd name="connsiteX60" fmla="*/ 248478 w 571597"/>
              <a:gd name="connsiteY60" fmla="*/ 0 h 606298"/>
              <a:gd name="connsiteX61" fmla="*/ 357696 w 571597"/>
              <a:gd name="connsiteY61" fmla="*/ 42878 h 606298"/>
              <a:gd name="connsiteX62" fmla="*/ 380533 w 571597"/>
              <a:gd name="connsiteY62" fmla="*/ 116738 h 606298"/>
              <a:gd name="connsiteX63" fmla="*/ 382270 w 571597"/>
              <a:gd name="connsiteY63" fmla="*/ 162962 h 606298"/>
              <a:gd name="connsiteX64" fmla="*/ 248478 w 571597"/>
              <a:gd name="connsiteY64" fmla="*/ 325800 h 606298"/>
              <a:gd name="connsiteX65" fmla="*/ 114686 w 571597"/>
              <a:gd name="connsiteY65" fmla="*/ 162962 h 606298"/>
              <a:gd name="connsiteX66" fmla="*/ 116423 w 571597"/>
              <a:gd name="connsiteY66" fmla="*/ 116738 h 606298"/>
              <a:gd name="connsiteX67" fmla="*/ 139136 w 571597"/>
              <a:gd name="connsiteY67" fmla="*/ 42878 h 606298"/>
              <a:gd name="connsiteX68" fmla="*/ 248478 w 571597"/>
              <a:gd name="connsiteY68"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1597" h="606298">
                <a:moveTo>
                  <a:pt x="459431" y="368750"/>
                </a:moveTo>
                <a:cubicBezTo>
                  <a:pt x="439827" y="368750"/>
                  <a:pt x="421340" y="376309"/>
                  <a:pt x="407567" y="390187"/>
                </a:cubicBezTo>
                <a:cubicBezTo>
                  <a:pt x="379029" y="418688"/>
                  <a:pt x="379029" y="465157"/>
                  <a:pt x="407567" y="493782"/>
                </a:cubicBezTo>
                <a:cubicBezTo>
                  <a:pt x="421340" y="507536"/>
                  <a:pt x="439827" y="515095"/>
                  <a:pt x="459431" y="515095"/>
                </a:cubicBezTo>
                <a:cubicBezTo>
                  <a:pt x="479036" y="515095"/>
                  <a:pt x="497399" y="507536"/>
                  <a:pt x="511296" y="493782"/>
                </a:cubicBezTo>
                <a:cubicBezTo>
                  <a:pt x="525068" y="479903"/>
                  <a:pt x="532761" y="461563"/>
                  <a:pt x="532761" y="441985"/>
                </a:cubicBezTo>
                <a:cubicBezTo>
                  <a:pt x="532761" y="422406"/>
                  <a:pt x="525068" y="403942"/>
                  <a:pt x="511296" y="390187"/>
                </a:cubicBezTo>
                <a:cubicBezTo>
                  <a:pt x="497399" y="376309"/>
                  <a:pt x="479036" y="368750"/>
                  <a:pt x="459431" y="368750"/>
                </a:cubicBezTo>
                <a:close/>
                <a:moveTo>
                  <a:pt x="459431" y="329964"/>
                </a:moveTo>
                <a:cubicBezTo>
                  <a:pt x="489458" y="329964"/>
                  <a:pt x="517624" y="341612"/>
                  <a:pt x="538717" y="362678"/>
                </a:cubicBezTo>
                <a:cubicBezTo>
                  <a:pt x="559934" y="383868"/>
                  <a:pt x="571597" y="411997"/>
                  <a:pt x="571597" y="441985"/>
                </a:cubicBezTo>
                <a:cubicBezTo>
                  <a:pt x="571597" y="471849"/>
                  <a:pt x="559934" y="500102"/>
                  <a:pt x="538717" y="521167"/>
                </a:cubicBezTo>
                <a:cubicBezTo>
                  <a:pt x="517624" y="542357"/>
                  <a:pt x="489458" y="553881"/>
                  <a:pt x="459431" y="553881"/>
                </a:cubicBezTo>
                <a:cubicBezTo>
                  <a:pt x="439951" y="553881"/>
                  <a:pt x="420843" y="548925"/>
                  <a:pt x="404093" y="539383"/>
                </a:cubicBezTo>
                <a:lnTo>
                  <a:pt x="400246" y="537276"/>
                </a:lnTo>
                <a:lnTo>
                  <a:pt x="338580" y="598863"/>
                </a:lnTo>
                <a:cubicBezTo>
                  <a:pt x="333741" y="603696"/>
                  <a:pt x="327289" y="606298"/>
                  <a:pt x="320465" y="606298"/>
                </a:cubicBezTo>
                <a:cubicBezTo>
                  <a:pt x="313641" y="606298"/>
                  <a:pt x="307189" y="603696"/>
                  <a:pt x="302350" y="598863"/>
                </a:cubicBezTo>
                <a:cubicBezTo>
                  <a:pt x="292299" y="588826"/>
                  <a:pt x="292299" y="572593"/>
                  <a:pt x="302350" y="562679"/>
                </a:cubicBezTo>
                <a:lnTo>
                  <a:pt x="364016" y="500969"/>
                </a:lnTo>
                <a:lnTo>
                  <a:pt x="361783" y="497251"/>
                </a:lnTo>
                <a:cubicBezTo>
                  <a:pt x="336967" y="453509"/>
                  <a:pt x="344536" y="398242"/>
                  <a:pt x="380022" y="362678"/>
                </a:cubicBezTo>
                <a:cubicBezTo>
                  <a:pt x="401239" y="341612"/>
                  <a:pt x="429405" y="329964"/>
                  <a:pt x="459431" y="329964"/>
                </a:cubicBezTo>
                <a:close/>
                <a:moveTo>
                  <a:pt x="164803" y="311798"/>
                </a:moveTo>
                <a:cubicBezTo>
                  <a:pt x="168029" y="310064"/>
                  <a:pt x="172125" y="310436"/>
                  <a:pt x="174979" y="312665"/>
                </a:cubicBezTo>
                <a:cubicBezTo>
                  <a:pt x="189995" y="324434"/>
                  <a:pt x="206500" y="332487"/>
                  <a:pt x="223998" y="336327"/>
                </a:cubicBezTo>
                <a:cubicBezTo>
                  <a:pt x="226976" y="336946"/>
                  <a:pt x="229582" y="339176"/>
                  <a:pt x="230699" y="342149"/>
                </a:cubicBezTo>
                <a:lnTo>
                  <a:pt x="248445" y="388853"/>
                </a:lnTo>
                <a:lnTo>
                  <a:pt x="266192" y="342149"/>
                </a:lnTo>
                <a:cubicBezTo>
                  <a:pt x="267308" y="339176"/>
                  <a:pt x="269790" y="336946"/>
                  <a:pt x="272893" y="336327"/>
                </a:cubicBezTo>
                <a:cubicBezTo>
                  <a:pt x="290391" y="332487"/>
                  <a:pt x="306772" y="324434"/>
                  <a:pt x="321788" y="312665"/>
                </a:cubicBezTo>
                <a:cubicBezTo>
                  <a:pt x="324767" y="310436"/>
                  <a:pt x="328738" y="310064"/>
                  <a:pt x="332088" y="311798"/>
                </a:cubicBezTo>
                <a:lnTo>
                  <a:pt x="332585" y="312170"/>
                </a:lnTo>
                <a:cubicBezTo>
                  <a:pt x="344250" y="318364"/>
                  <a:pt x="362244" y="327903"/>
                  <a:pt x="380859" y="338061"/>
                </a:cubicBezTo>
                <a:cubicBezTo>
                  <a:pt x="376019" y="341654"/>
                  <a:pt x="371428" y="345618"/>
                  <a:pt x="367208" y="349954"/>
                </a:cubicBezTo>
                <a:cubicBezTo>
                  <a:pt x="327621" y="389348"/>
                  <a:pt x="318189" y="448687"/>
                  <a:pt x="341520" y="497744"/>
                </a:cubicBezTo>
                <a:lnTo>
                  <a:pt x="289398" y="549775"/>
                </a:lnTo>
                <a:cubicBezTo>
                  <a:pt x="281704" y="557455"/>
                  <a:pt x="277485" y="567242"/>
                  <a:pt x="276740" y="577276"/>
                </a:cubicBezTo>
                <a:cubicBezTo>
                  <a:pt x="267681" y="577524"/>
                  <a:pt x="258249" y="577648"/>
                  <a:pt x="248445" y="577648"/>
                </a:cubicBezTo>
                <a:cubicBezTo>
                  <a:pt x="31397" y="577648"/>
                  <a:pt x="1613" y="500718"/>
                  <a:pt x="496" y="497497"/>
                </a:cubicBezTo>
                <a:cubicBezTo>
                  <a:pt x="0" y="496010"/>
                  <a:pt x="-124" y="494400"/>
                  <a:pt x="124" y="492913"/>
                </a:cubicBezTo>
                <a:cubicBezTo>
                  <a:pt x="2606" y="477304"/>
                  <a:pt x="16753" y="398268"/>
                  <a:pt x="49267" y="376464"/>
                </a:cubicBezTo>
                <a:cubicBezTo>
                  <a:pt x="68378" y="363581"/>
                  <a:pt x="136384" y="326912"/>
                  <a:pt x="164803" y="311798"/>
                </a:cubicBezTo>
                <a:close/>
                <a:moveTo>
                  <a:pt x="248478" y="114259"/>
                </a:moveTo>
                <a:cubicBezTo>
                  <a:pt x="183816" y="114259"/>
                  <a:pt x="164454" y="156890"/>
                  <a:pt x="152788" y="155526"/>
                </a:cubicBezTo>
                <a:cubicBezTo>
                  <a:pt x="142611" y="154287"/>
                  <a:pt x="136157" y="141399"/>
                  <a:pt x="134544" y="138053"/>
                </a:cubicBezTo>
                <a:cubicBezTo>
                  <a:pt x="134295" y="146232"/>
                  <a:pt x="134171" y="154535"/>
                  <a:pt x="134171" y="162962"/>
                </a:cubicBezTo>
                <a:cubicBezTo>
                  <a:pt x="134171" y="219100"/>
                  <a:pt x="158993" y="253923"/>
                  <a:pt x="179844" y="273256"/>
                </a:cubicBezTo>
                <a:cubicBezTo>
                  <a:pt x="206156" y="297545"/>
                  <a:pt x="235322" y="306344"/>
                  <a:pt x="248478" y="306344"/>
                </a:cubicBezTo>
                <a:cubicBezTo>
                  <a:pt x="261634" y="306344"/>
                  <a:pt x="290800" y="297545"/>
                  <a:pt x="317112" y="273256"/>
                </a:cubicBezTo>
                <a:cubicBezTo>
                  <a:pt x="337963" y="253923"/>
                  <a:pt x="362785" y="219100"/>
                  <a:pt x="362785" y="162962"/>
                </a:cubicBezTo>
                <a:cubicBezTo>
                  <a:pt x="362785" y="154659"/>
                  <a:pt x="362661" y="146232"/>
                  <a:pt x="362288" y="138053"/>
                </a:cubicBezTo>
                <a:cubicBezTo>
                  <a:pt x="360799" y="141399"/>
                  <a:pt x="354221" y="154287"/>
                  <a:pt x="344168" y="155526"/>
                </a:cubicBezTo>
                <a:cubicBezTo>
                  <a:pt x="332502" y="156890"/>
                  <a:pt x="313140" y="114259"/>
                  <a:pt x="248478" y="114259"/>
                </a:cubicBezTo>
                <a:close/>
                <a:moveTo>
                  <a:pt x="248478" y="52575"/>
                </a:moveTo>
                <a:cubicBezTo>
                  <a:pt x="234515" y="52575"/>
                  <a:pt x="220553" y="54961"/>
                  <a:pt x="204791" y="59732"/>
                </a:cubicBezTo>
                <a:cubicBezTo>
                  <a:pt x="208638" y="69522"/>
                  <a:pt x="210624" y="74479"/>
                  <a:pt x="214471" y="84269"/>
                </a:cubicBezTo>
                <a:cubicBezTo>
                  <a:pt x="239666" y="77206"/>
                  <a:pt x="257166" y="77206"/>
                  <a:pt x="282360" y="84269"/>
                </a:cubicBezTo>
                <a:cubicBezTo>
                  <a:pt x="286332" y="74479"/>
                  <a:pt x="288193" y="69522"/>
                  <a:pt x="292165" y="59732"/>
                </a:cubicBezTo>
                <a:cubicBezTo>
                  <a:pt x="276403" y="54961"/>
                  <a:pt x="262440" y="52575"/>
                  <a:pt x="248478" y="52575"/>
                </a:cubicBezTo>
                <a:close/>
                <a:moveTo>
                  <a:pt x="248478" y="0"/>
                </a:moveTo>
                <a:cubicBezTo>
                  <a:pt x="305818" y="0"/>
                  <a:pt x="338831" y="16234"/>
                  <a:pt x="357696" y="42878"/>
                </a:cubicBezTo>
                <a:cubicBezTo>
                  <a:pt x="372465" y="62458"/>
                  <a:pt x="378299" y="87987"/>
                  <a:pt x="380533" y="116738"/>
                </a:cubicBezTo>
                <a:cubicBezTo>
                  <a:pt x="381898" y="131361"/>
                  <a:pt x="382270" y="146852"/>
                  <a:pt x="382270" y="162962"/>
                </a:cubicBezTo>
                <a:cubicBezTo>
                  <a:pt x="382270" y="277841"/>
                  <a:pt x="288317" y="325800"/>
                  <a:pt x="248478" y="325800"/>
                </a:cubicBezTo>
                <a:cubicBezTo>
                  <a:pt x="208514" y="325800"/>
                  <a:pt x="114686" y="277841"/>
                  <a:pt x="114686" y="162962"/>
                </a:cubicBezTo>
                <a:cubicBezTo>
                  <a:pt x="114686" y="146852"/>
                  <a:pt x="115058" y="131361"/>
                  <a:pt x="116423" y="116738"/>
                </a:cubicBezTo>
                <a:cubicBezTo>
                  <a:pt x="118533" y="87987"/>
                  <a:pt x="124491" y="62458"/>
                  <a:pt x="139136" y="42878"/>
                </a:cubicBezTo>
                <a:cubicBezTo>
                  <a:pt x="158001" y="16234"/>
                  <a:pt x="191014" y="0"/>
                  <a:pt x="248478"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defRPr>
            </a:lvl1pPr>
            <a:lvl2pPr marL="457200" algn="l" defTabSz="914400" rtl="0" eaLnBrk="1" latinLnBrk="0" hangingPunct="1">
              <a:defRPr sz="1800" kern="1200">
                <a:solidFill>
                  <a:sysClr val="window" lastClr="FFFFFF"/>
                </a:solidFill>
              </a:defRPr>
            </a:lvl2pPr>
            <a:lvl3pPr marL="914400" algn="l" defTabSz="914400" rtl="0" eaLnBrk="1" latinLnBrk="0" hangingPunct="1">
              <a:defRPr sz="1800" kern="1200">
                <a:solidFill>
                  <a:sysClr val="window" lastClr="FFFFFF"/>
                </a:solidFill>
              </a:defRPr>
            </a:lvl3pPr>
            <a:lvl4pPr marL="1371600" algn="l" defTabSz="914400" rtl="0" eaLnBrk="1" latinLnBrk="0" hangingPunct="1">
              <a:defRPr sz="1800" kern="1200">
                <a:solidFill>
                  <a:sysClr val="window" lastClr="FFFFFF"/>
                </a:solidFill>
              </a:defRPr>
            </a:lvl4pPr>
            <a:lvl5pPr marL="1828800" algn="l" defTabSz="914400" rtl="0" eaLnBrk="1" latinLnBrk="0" hangingPunct="1">
              <a:defRPr sz="1800" kern="1200">
                <a:solidFill>
                  <a:sysClr val="window" lastClr="FFFFFF"/>
                </a:solidFill>
              </a:defRPr>
            </a:lvl5pPr>
            <a:lvl6pPr marL="2286000" algn="l" defTabSz="914400" rtl="0" eaLnBrk="1" latinLnBrk="0" hangingPunct="1">
              <a:defRPr sz="1800" kern="1200">
                <a:solidFill>
                  <a:sysClr val="window" lastClr="FFFFFF"/>
                </a:solidFill>
              </a:defRPr>
            </a:lvl6pPr>
            <a:lvl7pPr marL="2743200" algn="l" defTabSz="914400" rtl="0" eaLnBrk="1" latinLnBrk="0" hangingPunct="1">
              <a:defRPr sz="1800" kern="1200">
                <a:solidFill>
                  <a:sysClr val="window" lastClr="FFFFFF"/>
                </a:solidFill>
              </a:defRPr>
            </a:lvl7pPr>
            <a:lvl8pPr marL="3200400" algn="l" defTabSz="914400" rtl="0" eaLnBrk="1" latinLnBrk="0" hangingPunct="1">
              <a:defRPr sz="1800" kern="1200">
                <a:solidFill>
                  <a:sysClr val="window" lastClr="FFFFFF"/>
                </a:solidFill>
              </a:defRPr>
            </a:lvl8pPr>
            <a:lvl9pPr marL="3657600" algn="l" defTabSz="914400" rtl="0" eaLnBrk="1" latinLnBrk="0" hangingPunct="1">
              <a:defRPr sz="1800" kern="1200">
                <a:solidFill>
                  <a:sysClr val="window" lastClr="FFFFFF"/>
                </a:solidFill>
              </a:defRPr>
            </a:lvl9pPr>
          </a:lstStyle>
          <a:p>
            <a:pPr algn="ctr"/>
            <a:endParaRPr lang="zh-CN" altLang="en-US">
              <a:latin typeface="微软雅黑" panose="020B0503020204020204" charset="-122"/>
              <a:ea typeface="微软雅黑" panose="020B0503020204020204" charset="-122"/>
            </a:endParaRPr>
          </a:p>
        </p:txBody>
      </p:sp>
      <p:sp>
        <p:nvSpPr>
          <p:cNvPr id="28" name="矩形 27"/>
          <p:cNvSpPr/>
          <p:nvPr>
            <p:custDataLst>
              <p:tags r:id="rId7"/>
            </p:custDataLst>
          </p:nvPr>
        </p:nvSpPr>
        <p:spPr>
          <a:xfrm>
            <a:off x="307975" y="1541145"/>
            <a:ext cx="4323715" cy="4886960"/>
          </a:xfrm>
          <a:prstGeom prst="rect">
            <a:avLst/>
          </a:prstGeom>
        </p:spPr>
        <p:txBody>
          <a:bodyPr wrap="square" lIns="91440" tIns="45720" rIns="91440" bIns="0" anchor="b" anchorCtr="0"/>
          <a:lstStyle/>
          <a:p>
            <a:pPr lvl="0" algn="l">
              <a:lnSpc>
                <a:spcPct val="120000"/>
              </a:lnSpc>
            </a:pPr>
            <a:r>
              <a:rPr lang="zh-CN" altLang="en-US" sz="1600" b="1" spc="300" dirty="0">
                <a:latin typeface="微软雅黑" panose="020B0503020204020204" charset="-122"/>
                <a:ea typeface="微软雅黑" panose="020B0503020204020204" charset="-122"/>
              </a:rPr>
              <a:t>（一）阅读生产机械电气控制线路原理图的一般步骤</a:t>
            </a:r>
            <a:endParaRPr lang="zh-CN" altLang="en-US" sz="1600" b="1" spc="300" dirty="0">
              <a:latin typeface="微软雅黑" panose="020B0503020204020204" charset="-122"/>
              <a:ea typeface="微软雅黑" panose="020B0503020204020204" charset="-122"/>
            </a:endParaRPr>
          </a:p>
          <a:p>
            <a:pPr lvl="0" algn="l">
              <a:lnSpc>
                <a:spcPct val="120000"/>
              </a:lnSpc>
            </a:pPr>
            <a:r>
              <a:rPr lang="zh-CN" altLang="en-US" sz="1600" spc="300" dirty="0">
                <a:latin typeface="微软雅黑" panose="020B0503020204020204" charset="-122"/>
                <a:ea typeface="微软雅黑" panose="020B0503020204020204" charset="-122"/>
              </a:rPr>
              <a:t>（1）应了解生产机械设备的工艺过程、控制线路服务的对象及生产过程对控制线路提出的要求。要有一个生产机械动作顺序表。</a:t>
            </a:r>
            <a:endParaRPr lang="zh-CN" altLang="en-US" sz="1600" spc="300" dirty="0">
              <a:latin typeface="微软雅黑" panose="020B0503020204020204" charset="-122"/>
              <a:ea typeface="微软雅黑" panose="020B0503020204020204" charset="-122"/>
            </a:endParaRPr>
          </a:p>
          <a:p>
            <a:pPr lvl="0" algn="l">
              <a:lnSpc>
                <a:spcPct val="120000"/>
              </a:lnSpc>
            </a:pPr>
            <a:r>
              <a:rPr lang="zh-CN" altLang="en-US" sz="1600" spc="300" dirty="0">
                <a:latin typeface="微软雅黑" panose="020B0503020204020204" charset="-122"/>
                <a:ea typeface="微软雅黑" panose="020B0503020204020204" charset="-122"/>
              </a:rPr>
              <a:t>（2）了解控制系统中各电机、电器的作用。</a:t>
            </a:r>
            <a:endParaRPr lang="zh-CN" altLang="en-US" sz="1600" spc="300" dirty="0">
              <a:latin typeface="微软雅黑" panose="020B0503020204020204" charset="-122"/>
              <a:ea typeface="微软雅黑" panose="020B0503020204020204" charset="-122"/>
            </a:endParaRPr>
          </a:p>
          <a:p>
            <a:pPr lvl="0" algn="l">
              <a:lnSpc>
                <a:spcPct val="120000"/>
              </a:lnSpc>
            </a:pPr>
            <a:r>
              <a:rPr lang="zh-CN" altLang="en-US" sz="1600" spc="300" dirty="0">
                <a:latin typeface="微软雅黑" panose="020B0503020204020204" charset="-122"/>
                <a:ea typeface="微软雅黑" panose="020B0503020204020204" charset="-122"/>
              </a:rPr>
              <a:t>（3）读图时，要掌握控制电路编排上的特点。</a:t>
            </a:r>
            <a:endParaRPr lang="zh-CN" altLang="en-US" sz="1600" spc="300" dirty="0">
              <a:latin typeface="微软雅黑" panose="020B0503020204020204" charset="-122"/>
              <a:ea typeface="微软雅黑" panose="020B0503020204020204" charset="-122"/>
            </a:endParaRPr>
          </a:p>
          <a:p>
            <a:pPr lvl="0" algn="l">
              <a:lnSpc>
                <a:spcPct val="120000"/>
              </a:lnSpc>
            </a:pPr>
            <a:r>
              <a:rPr lang="zh-CN" altLang="en-US" sz="1600" spc="300" dirty="0">
                <a:latin typeface="微软雅黑" panose="020B0503020204020204" charset="-122"/>
                <a:ea typeface="微软雅黑" panose="020B0503020204020204" charset="-122"/>
              </a:rPr>
              <a:t>（4）在控制电路原理图中，同一个电器的线圈和触点用同一文字符号表示，但同一电器的线圈和触点会分布在不同的支路中，起着不同的作用。</a:t>
            </a:r>
            <a:endParaRPr lang="zh-CN" altLang="en-US" sz="1600" spc="300" dirty="0">
              <a:latin typeface="微软雅黑" panose="020B0503020204020204" charset="-122"/>
              <a:ea typeface="微软雅黑" panose="020B0503020204020204" charset="-122"/>
            </a:endParaRPr>
          </a:p>
          <a:p>
            <a:pPr lvl="0" algn="l">
              <a:lnSpc>
                <a:spcPct val="120000"/>
              </a:lnSpc>
            </a:pPr>
            <a:r>
              <a:rPr lang="zh-CN" altLang="en-US" sz="1600" spc="300" dirty="0">
                <a:latin typeface="微软雅黑" panose="020B0503020204020204" charset="-122"/>
                <a:ea typeface="微软雅黑" panose="020B0503020204020204" charset="-122"/>
              </a:rPr>
              <a:t>（5）电气控制线路原理图中的所有电器的触点均按其自然状态下的情况画出。</a:t>
            </a:r>
            <a:endParaRPr lang="zh-CN" altLang="en-US" sz="1600" spc="300" dirty="0">
              <a:latin typeface="微软雅黑" panose="020B0503020204020204" charset="-122"/>
              <a:ea typeface="微软雅黑" panose="020B0503020204020204" charset="-122"/>
            </a:endParaRPr>
          </a:p>
        </p:txBody>
      </p:sp>
      <p:sp>
        <p:nvSpPr>
          <p:cNvPr id="32" name="矩形 31"/>
          <p:cNvSpPr/>
          <p:nvPr>
            <p:custDataLst>
              <p:tags r:id="rId8"/>
            </p:custDataLst>
          </p:nvPr>
        </p:nvSpPr>
        <p:spPr>
          <a:xfrm>
            <a:off x="7914640" y="1541145"/>
            <a:ext cx="3883025" cy="3838575"/>
          </a:xfrm>
          <a:prstGeom prst="rect">
            <a:avLst/>
          </a:prstGeom>
        </p:spPr>
        <p:txBody>
          <a:bodyPr wrap="square" lIns="91440" tIns="45720" rIns="91440" bIns="0" anchor="b" anchorCtr="0"/>
          <a:lstStyle/>
          <a:p>
            <a:pPr lvl="0">
              <a:lnSpc>
                <a:spcPct val="120000"/>
              </a:lnSpc>
            </a:pPr>
            <a:r>
              <a:rPr lang="zh-CN" altLang="en-US" sz="1600" b="1" spc="300" dirty="0">
                <a:latin typeface="微软雅黑" panose="020B0503020204020204" charset="-122"/>
                <a:ea typeface="微软雅黑" panose="020B0503020204020204" charset="-122"/>
              </a:rPr>
              <a:t>（二）继电器—接触器控制线路举例（以高频感应加热设备的控制电路为例）</a:t>
            </a:r>
            <a:endParaRPr lang="zh-CN" altLang="en-US" sz="1600" b="1" spc="300" dirty="0">
              <a:latin typeface="微软雅黑" panose="020B0503020204020204" charset="-122"/>
              <a:ea typeface="微软雅黑" panose="020B0503020204020204" charset="-122"/>
            </a:endParaRPr>
          </a:p>
          <a:p>
            <a:pPr lvl="0">
              <a:lnSpc>
                <a:spcPct val="120000"/>
              </a:lnSpc>
            </a:pPr>
            <a:r>
              <a:rPr lang="zh-CN" altLang="en-US" sz="1600" spc="300" dirty="0">
                <a:latin typeface="微软雅黑" panose="020B0503020204020204" charset="-122"/>
                <a:ea typeface="微软雅黑" panose="020B0503020204020204" charset="-122"/>
              </a:rPr>
              <a:t>金属工件在高频电流产生的电磁场中产生感应电流，利用高频电流在金属导体中的集肤效应可实现表面加热。高频感应淬火设备就是为机械工业中进行表面淬火的主要设备，这种设备在工程中有很广泛的应用。</a:t>
            </a:r>
            <a:endParaRPr lang="zh-CN" altLang="en-US" sz="1600" spc="300" dirty="0">
              <a:latin typeface="微软雅黑" panose="020B0503020204020204" charset="-122"/>
              <a:ea typeface="微软雅黑" panose="020B0503020204020204" charset="-122"/>
            </a:endParaRPr>
          </a:p>
          <a:p>
            <a:pPr lvl="0">
              <a:lnSpc>
                <a:spcPct val="120000"/>
              </a:lnSpc>
            </a:pPr>
            <a:r>
              <a:rPr lang="zh-CN" altLang="en-US" sz="1600" spc="300" dirty="0">
                <a:latin typeface="微软雅黑" panose="020B0503020204020204" charset="-122"/>
                <a:ea typeface="微软雅黑" panose="020B0503020204020204" charset="-122"/>
              </a:rPr>
              <a:t>这里就其继电器—接触器控制线路进行分析。至于如何产生高频电流，将在电子技术课程中介绍。</a:t>
            </a:r>
            <a:endParaRPr lang="zh-CN" altLang="en-US" sz="1600" spc="3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457" y="1498060"/>
            <a:ext cx="5888245" cy="2675106"/>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文本框 25"/>
          <p:cNvSpPr txBox="1"/>
          <p:nvPr/>
        </p:nvSpPr>
        <p:spPr>
          <a:xfrm>
            <a:off x="6801854" y="2356336"/>
            <a:ext cx="3248022"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感谢观看</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14:presetBounceEnd="60000">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14:bounceEnd="60000">
                                          <p:cBhvr additive="base">
                                            <p:cTn id="24"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275580" y="2903855"/>
            <a:ext cx="5784850" cy="1671955"/>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sz="1600" noProof="0" dirty="0">
                <a:ln>
                  <a:noFill/>
                </a:ln>
                <a:solidFill>
                  <a:schemeClr val="bg1"/>
                </a:solidFill>
                <a:effectLst/>
                <a:uLnTx/>
                <a:uFillTx/>
                <a:latin typeface="微软雅黑" panose="020B0503020204020204" charset="-122"/>
                <a:ea typeface="微软雅黑" panose="020B0503020204020204" charset="-122"/>
                <a:cs typeface="+mn-ea"/>
                <a:sym typeface="+mn-lt"/>
              </a:rPr>
              <a:t>电机主要是完成机械能与电能相互转换的机械，依其功能可分为发电机和电动机。从原理上讲，同一电机既可作发电机运行，也可作为电动机运行，称为电机的可逆性。按产生或消耗的是什么形式的电能，又可分为直流电机和交流电机。交流电机又有同步与异步之分，单相与三相之别；直流电机则按励磁方式的不同有他励与自励之分，自励包括串励、并励和复励三种。</a:t>
            </a:r>
            <a:endParaRPr sz="160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69" name="泪滴形 68"/>
          <p:cNvSpPr/>
          <p:nvPr>
            <p:custDataLst>
              <p:tags r:id="rId1"/>
            </p:custDataLst>
          </p:nvPr>
        </p:nvSpPr>
        <p:spPr>
          <a:xfrm rot="18900000">
            <a:off x="5545455" y="1881505"/>
            <a:ext cx="1101725" cy="110172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70" name="文本框 69"/>
          <p:cNvSpPr txBox="1"/>
          <p:nvPr>
            <p:custDataLst>
              <p:tags r:id="rId2"/>
            </p:custDataLst>
          </p:nvPr>
        </p:nvSpPr>
        <p:spPr>
          <a:xfrm>
            <a:off x="5848985" y="1910715"/>
            <a:ext cx="469265" cy="40386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58" name="泪滴形 57"/>
          <p:cNvSpPr/>
          <p:nvPr>
            <p:custDataLst>
              <p:tags r:id="rId3"/>
            </p:custDataLst>
          </p:nvPr>
        </p:nvSpPr>
        <p:spPr>
          <a:xfrm rot="4500000">
            <a:off x="6403965" y="3367778"/>
            <a:ext cx="1101839" cy="1101496"/>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59" name="文本框 58"/>
          <p:cNvSpPr txBox="1"/>
          <p:nvPr>
            <p:custDataLst>
              <p:tags r:id="rId4"/>
            </p:custDataLst>
          </p:nvPr>
        </p:nvSpPr>
        <p:spPr>
          <a:xfrm rot="18198523">
            <a:off x="7003107" y="3865571"/>
            <a:ext cx="469169" cy="404080"/>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61" name="泪滴形 60"/>
          <p:cNvSpPr/>
          <p:nvPr>
            <p:custDataLst>
              <p:tags r:id="rId5"/>
            </p:custDataLst>
          </p:nvPr>
        </p:nvSpPr>
        <p:spPr>
          <a:xfrm rot="11700000">
            <a:off x="4686368" y="3367778"/>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62" name="文本框 61"/>
          <p:cNvSpPr txBox="1"/>
          <p:nvPr>
            <p:custDataLst>
              <p:tags r:id="rId6"/>
            </p:custDataLst>
          </p:nvPr>
        </p:nvSpPr>
        <p:spPr>
          <a:xfrm rot="3501390">
            <a:off x="4732189" y="3886862"/>
            <a:ext cx="469169" cy="40408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03</a:t>
            </a:r>
            <a:endParaRPr lang="en-US" altLang="zh-CN" sz="2000" b="1" dirty="0">
              <a:solidFill>
                <a:sysClr val="window" lastClr="FFFFFF"/>
              </a:solidFill>
            </a:endParaRPr>
          </a:p>
        </p:txBody>
      </p:sp>
      <p:sp>
        <p:nvSpPr>
          <p:cNvPr id="64" name="椭圆 63"/>
          <p:cNvSpPr/>
          <p:nvPr>
            <p:custDataLst>
              <p:tags r:id="rId7"/>
            </p:custDataLst>
          </p:nvPr>
        </p:nvSpPr>
        <p:spPr>
          <a:xfrm>
            <a:off x="5356225" y="2689225"/>
            <a:ext cx="1479550" cy="1480185"/>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5" name="椭圆 64"/>
          <p:cNvSpPr/>
          <p:nvPr>
            <p:custDataLst>
              <p:tags r:id="rId8"/>
            </p:custDataLst>
          </p:nvPr>
        </p:nvSpPr>
        <p:spPr>
          <a:xfrm>
            <a:off x="5552440" y="2884805"/>
            <a:ext cx="1087755" cy="1088390"/>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6" name="椭圆 65"/>
          <p:cNvSpPr/>
          <p:nvPr>
            <p:custDataLst>
              <p:tags r:id="rId9"/>
            </p:custDataLst>
          </p:nvPr>
        </p:nvSpPr>
        <p:spPr>
          <a:xfrm>
            <a:off x="5694680" y="3027680"/>
            <a:ext cx="803275" cy="803275"/>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7" name="任意多边形 17"/>
          <p:cNvSpPr/>
          <p:nvPr>
            <p:custDataLst>
              <p:tags r:id="rId10"/>
            </p:custDataLst>
          </p:nvPr>
        </p:nvSpPr>
        <p:spPr bwMode="auto">
          <a:xfrm>
            <a:off x="5892800" y="3233420"/>
            <a:ext cx="406400" cy="3911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76" name="文本框 75"/>
          <p:cNvSpPr txBox="1"/>
          <p:nvPr>
            <p:custDataLst>
              <p:tags r:id="rId11"/>
            </p:custDataLst>
          </p:nvPr>
        </p:nvSpPr>
        <p:spPr bwMode="auto">
          <a:xfrm>
            <a:off x="8315325" y="3303905"/>
            <a:ext cx="3281045" cy="94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2. 能识读三相异步电动机的铭牌和技术数据。</a:t>
            </a:r>
            <a:endParaRPr lang="zh-CN" altLang="en-US" b="1" spc="300">
              <a:solidFill>
                <a:srgbClr val="000000">
                  <a:lumMod val="75000"/>
                  <a:lumOff val="25000"/>
                </a:srgbClr>
              </a:solidFill>
              <a:latin typeface="微软雅黑" panose="020B0503020204020204" charset="-122"/>
              <a:ea typeface="微软雅黑" panose="020B0503020204020204" charset="-122"/>
            </a:endParaRPr>
          </a:p>
        </p:txBody>
      </p:sp>
      <p:sp>
        <p:nvSpPr>
          <p:cNvPr id="78" name="文本框 77"/>
          <p:cNvSpPr txBox="1"/>
          <p:nvPr>
            <p:custDataLst>
              <p:tags r:id="rId12"/>
            </p:custDataLst>
          </p:nvPr>
        </p:nvSpPr>
        <p:spPr bwMode="auto">
          <a:xfrm>
            <a:off x="637540" y="3545840"/>
            <a:ext cx="3082925" cy="104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fontScale="9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sz="2000" b="1" spc="300">
                <a:solidFill>
                  <a:srgbClr val="000000">
                    <a:lumMod val="75000"/>
                    <a:lumOff val="25000"/>
                  </a:srgbClr>
                </a:solidFill>
                <a:latin typeface="微软雅黑" panose="020B0503020204020204" charset="-122"/>
                <a:ea typeface="微软雅黑" panose="020B0503020204020204" charset="-122"/>
              </a:rPr>
              <a:t>3. 能辨识三相异步电动机的启动、调速、制动的工作过程。</a:t>
            </a:r>
            <a:endParaRPr lang="zh-CN" altLang="en-US" sz="2000" b="1" spc="300">
              <a:solidFill>
                <a:srgbClr val="000000">
                  <a:lumMod val="75000"/>
                  <a:lumOff val="25000"/>
                </a:srgbClr>
              </a:solidFill>
              <a:latin typeface="微软雅黑" panose="020B0503020204020204" charset="-122"/>
              <a:ea typeface="微软雅黑" panose="020B0503020204020204" charset="-122"/>
            </a:endParaRPr>
          </a:p>
        </p:txBody>
      </p:sp>
      <p:sp>
        <p:nvSpPr>
          <p:cNvPr id="80" name="文本框 79"/>
          <p:cNvSpPr txBox="1"/>
          <p:nvPr>
            <p:custDataLst>
              <p:tags r:id="rId13"/>
            </p:custDataLst>
          </p:nvPr>
        </p:nvSpPr>
        <p:spPr bwMode="auto">
          <a:xfrm>
            <a:off x="637540" y="1609090"/>
            <a:ext cx="417449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b="1" spc="300">
                <a:solidFill>
                  <a:srgbClr val="000000">
                    <a:lumMod val="75000"/>
                    <a:lumOff val="25000"/>
                  </a:srgbClr>
                </a:solidFill>
                <a:latin typeface="微软雅黑" panose="020B0503020204020204" charset="-122"/>
                <a:ea typeface="微软雅黑" panose="020B0503020204020204" charset="-122"/>
              </a:rPr>
              <a:t>1. 能复述三相异步电动机的基本结构和工作原理，理解三相异步电动机的机械特性的含义。</a:t>
            </a:r>
            <a:endParaRPr lang="zh-CN" altLang="en-US" b="1" spc="300">
              <a:solidFill>
                <a:srgbClr val="000000">
                  <a:lumMod val="75000"/>
                  <a:lumOff val="25000"/>
                </a:srgbClr>
              </a:solidFill>
              <a:latin typeface="微软雅黑" panose="020B0503020204020204" charset="-122"/>
              <a:ea typeface="微软雅黑" panose="020B0503020204020204" charset="-122"/>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064895" y="1209040"/>
            <a:ext cx="10267950" cy="3995420"/>
          </a:xfrm>
          <a:prstGeom prst="rect">
            <a:avLst/>
          </a:prstGeom>
          <a:noFill/>
        </p:spPr>
        <p:txBody>
          <a:bodyPr wrap="square" lIns="90000" tIns="0" rIns="90000" bIns="46800"/>
          <a:p>
            <a:pPr algn="l" fontAlgn="auto">
              <a:lnSpc>
                <a:spcPct val="150000"/>
              </a:lnSpc>
            </a:pPr>
            <a:r>
              <a:rPr lang="zh-CN" altLang="en-US" sz="1600" b="1" spc="150" dirty="0">
                <a:solidFill>
                  <a:schemeClr val="accent1"/>
                </a:solidFill>
                <a:effectLst/>
                <a:latin typeface="微软雅黑" panose="020B0503020204020204" charset="-122"/>
                <a:ea typeface="微软雅黑" panose="020B0503020204020204" charset="-122"/>
              </a:rPr>
              <a:t>（一）三相异步电动机的基本结构</a:t>
            </a:r>
            <a:endParaRPr lang="zh-CN" altLang="en-US" sz="1600" b="1" spc="150" dirty="0">
              <a:solidFill>
                <a:schemeClr val="accent1"/>
              </a:solidFill>
              <a:effectLst/>
              <a:latin typeface="微软雅黑" panose="020B0503020204020204" charset="-122"/>
              <a:ea typeface="微软雅黑" panose="020B0503020204020204" charset="-122"/>
            </a:endParaRPr>
          </a:p>
          <a:p>
            <a:pPr algn="l" fontAlgn="auto">
              <a:lnSpc>
                <a:spcPct val="150000"/>
              </a:lnSpc>
            </a:pP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b="0" spc="150" dirty="0">
                <a:solidFill>
                  <a:srgbClr val="000000"/>
                </a:solidFill>
                <a:effectLst/>
                <a:latin typeface="微软雅黑" panose="020B0503020204020204" charset="-122"/>
                <a:ea typeface="微软雅黑" panose="020B0503020204020204" charset="-122"/>
              </a:rPr>
              <a:t>三相异步电动机主要由定子和转子两大部分组成，它们之间有空气隙。图 5.1.1 所示是一台鼠笼式三相异步电动机及各组成部件。</a:t>
            </a:r>
            <a:endParaRPr lang="zh-CN" altLang="en-US"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b="1" spc="150" dirty="0">
                <a:solidFill>
                  <a:schemeClr val="accent1"/>
                </a:solidFill>
                <a:effectLst/>
                <a:latin typeface="微软雅黑" panose="020B0503020204020204" charset="-122"/>
                <a:ea typeface="微软雅黑" panose="020B0503020204020204" charset="-122"/>
              </a:rPr>
              <a:t>1. 定子。</a:t>
            </a:r>
            <a:endParaRPr lang="zh-CN" altLang="en-US" b="1" spc="150" dirty="0">
              <a:solidFill>
                <a:schemeClr val="accent1"/>
              </a:solidFill>
              <a:effectLst/>
              <a:latin typeface="微软雅黑" panose="020B0503020204020204" charset="-122"/>
              <a:ea typeface="微软雅黑" panose="020B0503020204020204" charset="-122"/>
            </a:endParaRPr>
          </a:p>
          <a:p>
            <a:pPr algn="just" fontAlgn="auto">
              <a:lnSpc>
                <a:spcPct val="150000"/>
              </a:lnSpc>
            </a:pPr>
            <a:r>
              <a:rPr lang="zh-CN" altLang="en-US" b="0" spc="150" dirty="0">
                <a:solidFill>
                  <a:srgbClr val="000000"/>
                </a:solidFill>
                <a:effectLst/>
                <a:latin typeface="微软雅黑" panose="020B0503020204020204" charset="-122"/>
                <a:ea typeface="微软雅黑" panose="020B0503020204020204" charset="-122"/>
              </a:rPr>
              <a:t>三相异步电动机的定子是由装有对称三相绕组的定子铁芯放置在机座内构成的。机座由铸铁或铸钢制成。铁芯由 0.5 mm 厚的硅钢片叠制而成，小型电机为圆形冲片，大、中型电机为扇形冲片，内表面有均匀分布的槽，片间涂以绝缘漆再叠压成圆筒形状。三相定子绕组 AX、BY 和 CZ 对称地安放于铁芯的槽中，A、B、C 称为三相绕组的始端，X、Y、Z 称为末端。六个线端再引到机座外侧的接线盒上，就可以根据三相电压的不同，方便地接成 Y 形或△形，如图 5.1.2 所示。（J、JO 系列是这样的，而 Y、YL 系列则大部分是在电机内部已接成△形，只将三个端头引到接线盒内）</a:t>
            </a:r>
            <a:endParaRPr lang="zh-CN" altLang="en-US" b="0" spc="150" dirty="0">
              <a:solidFill>
                <a:srgbClr val="000000"/>
              </a:solidFill>
              <a:effectLst/>
              <a:latin typeface="微软雅黑" panose="020B0503020204020204" charset="-122"/>
              <a:ea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3720465" y="1176020"/>
            <a:ext cx="4309110" cy="550608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19885" y="429895"/>
            <a:ext cx="84988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一、三相异步电动机的结构和工作原理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矩形 8"/>
          <p:cNvSpPr/>
          <p:nvPr/>
        </p:nvSpPr>
        <p:spPr>
          <a:xfrm>
            <a:off x="516890" y="285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596900" y="219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custDataLst>
              <p:tags r:id="rId1"/>
            </p:custDataLst>
          </p:nvPr>
        </p:nvSpPr>
        <p:spPr bwMode="auto">
          <a:xfrm>
            <a:off x="1064895" y="1209040"/>
            <a:ext cx="10267950" cy="3995420"/>
          </a:xfrm>
          <a:prstGeom prst="rect">
            <a:avLst/>
          </a:prstGeom>
          <a:noFill/>
        </p:spPr>
        <p:txBody>
          <a:bodyPr wrap="square" lIns="90000" tIns="0" rIns="90000" bIns="46800"/>
          <a:p>
            <a:pPr algn="just" fontAlgn="auto">
              <a:lnSpc>
                <a:spcPct val="150000"/>
              </a:lnSpc>
            </a:pPr>
            <a:r>
              <a:rPr lang="zh-CN" altLang="en-US" sz="1600" b="1" spc="150" dirty="0">
                <a:solidFill>
                  <a:schemeClr val="accent1"/>
                </a:solidFill>
                <a:effectLst/>
                <a:latin typeface="微软雅黑" panose="020B0503020204020204" charset="-122"/>
                <a:ea typeface="微软雅黑" panose="020B0503020204020204" charset="-122"/>
              </a:rPr>
              <a:t>2. 转子。</a:t>
            </a:r>
            <a:endParaRPr lang="zh-CN" altLang="en-US" sz="1600" b="1" spc="150" dirty="0">
              <a:solidFill>
                <a:schemeClr val="accent1"/>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转子主要由转子铁芯和转子导体（绕组）构成。铁芯也是由 0.5 mm 厚的硅钢片制成，外表面有槽，用于安放转子导体，叠压装在转轴上。按转子导体的不同形式，转子可分成鼠笼式和绕线式两种，如图 5.1.3、图 5.1.4 所示。鼠笼式转子导体由铜条做成，两端焊上铜环（称为端环），自成闭合路径。为了简化制造工艺和节省铜材，目前中、小型异步电动机常将转子导体、端环连同冷却用的风扇一起用铝液浇铸而成。具有这种转子的异步电动机称为鼠笼式异步电动机。</a:t>
            </a:r>
            <a:endParaRPr lang="zh-CN" altLang="en-US" sz="1600" b="0" spc="150" dirty="0">
              <a:solidFill>
                <a:srgbClr val="000000"/>
              </a:solidFill>
              <a:effectLst/>
              <a:latin typeface="微软雅黑" panose="020B0503020204020204" charset="-122"/>
              <a:ea typeface="微软雅黑" panose="020B0503020204020204" charset="-122"/>
            </a:endParaRPr>
          </a:p>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绕线式转子绕组与定子绕组一样，由导线绕制并连接成 Y 形。每相端分别连接到装于转轴上的滑环上，环与环、环与转轴之间都相互绝缘，靠滑环与电刷的滑动接触与外电路相连接。具有这种转子的异步电动机称为绕线式异步电动机，它与鼠笼式异步电动机的工作原理是一样的。</a:t>
            </a:r>
            <a:endParaRPr lang="zh-CN" altLang="en-US" sz="1600" b="0" spc="150" dirty="0">
              <a:solidFill>
                <a:srgbClr val="000000"/>
              </a:solidFill>
              <a:effectLst/>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3086735" y="4530725"/>
            <a:ext cx="6410325" cy="2109470"/>
          </a:xfrm>
          <a:prstGeom prst="rect">
            <a:avLst/>
          </a:prstGeom>
        </p:spPr>
      </p:pic>
    </p:spTree>
  </p:cSld>
  <p:clrMapOvr>
    <a:masterClrMapping/>
  </p:clrMapOvr>
</p:sld>
</file>

<file path=ppt/tags/tag1.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17_1*q_h_i*1_1_1"/>
  <p:tag name="KSO_WM_TEMPLATE_CATEGORY" val="diagram"/>
  <p:tag name="KSO_WM_TEMPLATE_INDEX" val="2019051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0039_1*m_h_a*1_2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1.xml><?xml version="1.0" encoding="utf-8"?>
<p:tagLst xmlns:p="http://schemas.openxmlformats.org/presentationml/2006/main">
  <p:tag name="KSO_WM_TEMPLATE_CATEGORY" val="diagram"/>
  <p:tag name="KSO_WM_TEMPLATE_INDEX" val="20187697"/>
  <p:tag name="KSO_WM_UNIT_ID" val="diagram20187697_2*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DIAGRAM_GROUP_CODE" val="q1-1"/>
  <p:tag name="KSO_WM_UNIT_ID" val="diagram20187697_2*q_h_i*1_1_5"/>
  <p:tag name="KSO_WM_TEMPLATE_CATEGORY" val="diagram"/>
  <p:tag name="KSO_WM_TEMPLATE_INDEX" val="20187697"/>
  <p:tag name="KSO_WM_UNIT_LAYERLEVEL" val="1_1_1"/>
  <p:tag name="KSO_WM_TAG_VERSION" val="1.0"/>
  <p:tag name="KSO_WM_BEAUTIFY_FLAG" val="#wm#"/>
  <p:tag name="KSO_WM_UNIT_TYPE" val="q_h_i"/>
  <p:tag name="KSO_WM_UNIT_INDEX" val="1_1_5"/>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TEMPLATE_CATEGORY" val="diagram"/>
  <p:tag name="KSO_WM_TEMPLATE_INDEX" val="20187697"/>
  <p:tag name="KSO_WM_UNIT_ID" val="diagram20187697_2*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DIAGRAM_GROUP_CODE" val="q1-1"/>
  <p:tag name="KSO_WM_UNIT_ID" val="diagram20187697_2*q_h_i*1_1_4"/>
  <p:tag name="KSO_WM_TEMPLATE_CATEGORY" val="diagram"/>
  <p:tag name="KSO_WM_TEMPLATE_INDEX" val="20187697"/>
  <p:tag name="KSO_WM_UNIT_LAYERLEVEL" val="1_1_1"/>
  <p:tag name="KSO_WM_TAG_VERSION" val="1.0"/>
  <p:tag name="KSO_WM_BEAUTIFY_FLAG" val="#wm#"/>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DIAGRAM_GROUP_CODE" val="q1-1"/>
  <p:tag name="KSO_WM_UNIT_ID" val="diagram20187697_2*q_h_i*1_2_2"/>
  <p:tag name="KSO_WM_TEMPLATE_CATEGORY" val="diagram"/>
  <p:tag name="KSO_WM_TEMPLATE_INDEX" val="20187697"/>
  <p:tag name="KSO_WM_UNIT_LAYERLEVEL" val="1_1_1"/>
  <p:tag name="KSO_WM_TAG_VERSION" val="1.0"/>
  <p:tag name="KSO_WM_BEAUTIFY_FLAG" val="#wm#"/>
  <p:tag name="KSO_WM_UNIT_TYPE" val="q_h_i"/>
  <p:tag name="KSO_WM_UNIT_INDEX" val="1_2_2"/>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DIAGRAM_GROUP_CODE" val="q1-1"/>
  <p:tag name="KSO_WM_UNIT_ID" val="diagram20187697_2*q_h_i*1_1_2"/>
  <p:tag name="KSO_WM_TEMPLATE_CATEGORY" val="diagram"/>
  <p:tag name="KSO_WM_TEMPLATE_INDEX" val="20187697"/>
  <p:tag name="KSO_WM_UNIT_LAYERLEVEL" val="1_1_1"/>
  <p:tag name="KSO_WM_TAG_VERSION" val="1.0"/>
  <p:tag name="KSO_WM_BEAUTIFY_FLAG" val="#wm#"/>
  <p:tag name="KSO_WM_UNIT_TYPE" val="q_h_i"/>
  <p:tag name="KSO_WM_UNIT_INDEX" val="1_1_2"/>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TEMPLATE_CATEGORY" val="diagram"/>
  <p:tag name="KSO_WM_TEMPLATE_INDEX" val="20187697"/>
  <p:tag name="KSO_WM_UNIT_ID" val="diagram20187697_2*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TEMPLATE_CATEGORY" val="diagram"/>
  <p:tag name="KSO_WM_TEMPLATE_INDEX" val="20187697"/>
  <p:tag name="KSO_WM_UNIT_ID" val="diagram20187697_2*q_h_a*1_1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109.xml><?xml version="1.0" encoding="utf-8"?>
<p:tagLst xmlns:p="http://schemas.openxmlformats.org/presentationml/2006/main">
  <p:tag name="KSO_WM_TEMPLATE_CATEGORY" val="diagram"/>
  <p:tag name="KSO_WM_TEMPLATE_INDEX" val="20187697"/>
  <p:tag name="KSO_WM_UNIT_ID" val="diagram20187697_2*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17_1*q_h_i*1_1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110.xml><?xml version="1.0" encoding="utf-8"?>
<p:tagLst xmlns:p="http://schemas.openxmlformats.org/presentationml/2006/main">
  <p:tag name="KSO_WM_TEMPLATE_CATEGORY" val="diagram"/>
  <p:tag name="KSO_WM_TEMPLATE_INDEX" val="20187697"/>
  <p:tag name="KSO_WM_UNIT_ID" val="diagram20187697_2*q_h_a*1_2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111.xml><?xml version="1.0" encoding="utf-8"?>
<p:tagLst xmlns:p="http://schemas.openxmlformats.org/presentationml/2006/main">
  <p:tag name="KSO_WM_TEMPLATE_CATEGORY" val="diagram"/>
  <p:tag name="KSO_WM_TEMPLATE_INDEX" val="20187697"/>
  <p:tag name="KSO_WM_UNIT_ID" val="diagram20187697_2*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12.xml><?xml version="1.0" encoding="utf-8"?>
<p:tagLst xmlns:p="http://schemas.openxmlformats.org/presentationml/2006/main">
  <p:tag name="KSO_WM_TEMPLATE_CATEGORY" val="diagram"/>
  <p:tag name="KSO_WM_TEMPLATE_INDEX" val="20187697"/>
  <p:tag name="KSO_WM_UNIT_ID" val="diagram20187697_2*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113.xml><?xml version="1.0" encoding="utf-8"?>
<p:tagLst xmlns:p="http://schemas.openxmlformats.org/presentationml/2006/main">
  <p:tag name="KSO_WM_TEMPLATE_CATEGORY" val="diagram"/>
  <p:tag name="KSO_WM_TEMPLATE_INDEX" val="20187697"/>
  <p:tag name="KSO_WM_UNIT_ID" val="diagram20187697_2*q_h_f*1_3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3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90163_1*q_h_i*1_1_4"/>
  <p:tag name="KSO_WM_TEMPLATE_CATEGORY" val="diagram"/>
  <p:tag name="KSO_WM_TEMPLATE_INDEX" val="2019016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90163_1*q_h_i*1_2_4"/>
  <p:tag name="KSO_WM_TEMPLATE_CATEGORY" val="diagram"/>
  <p:tag name="KSO_WM_TEMPLATE_INDEX" val="2019016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163_1*q_i*1_1"/>
  <p:tag name="KSO_WM_TEMPLATE_CATEGORY" val="diagram"/>
  <p:tag name="KSO_WM_TEMPLATE_INDEX" val="2019016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163_1*q_i*1_2"/>
  <p:tag name="KSO_WM_TEMPLATE_CATEGORY" val="diagram"/>
  <p:tag name="KSO_WM_TEMPLATE_INDEX" val="20190163"/>
  <p:tag name="KSO_WM_UNIT_LAYERLEVEL" val="1_1"/>
  <p:tag name="KSO_WM_TAG_VERSION" val="1.0"/>
  <p:tag name="KSO_WM_BEAUTIFY_FLAG" val="#wm#"/>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163_1*q_h_i*1_1_2"/>
  <p:tag name="KSO_WM_TEMPLATE_CATEGORY" val="diagram"/>
  <p:tag name="KSO_WM_TEMPLATE_INDEX" val="201901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163_1*q_h_i*1_2_2"/>
  <p:tag name="KSO_WM_TEMPLATE_CATEGORY" val="diagram"/>
  <p:tag name="KSO_WM_TEMPLATE_INDEX" val="2019016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17_1*q_h_i*1_2_1"/>
  <p:tag name="KSO_WM_TEMPLATE_CATEGORY" val="diagram"/>
  <p:tag name="KSO_WM_TEMPLATE_INDEX" val="2019051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0163_1*q_h_i*1_1_3"/>
  <p:tag name="KSO_WM_TEMPLATE_CATEGORY" val="diagram"/>
  <p:tag name="KSO_WM_TEMPLATE_INDEX" val="2019016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0163_1*q_h_i*1_2_3"/>
  <p:tag name="KSO_WM_TEMPLATE_CATEGORY" val="diagram"/>
  <p:tag name="KSO_WM_TEMPLATE_INDEX" val="2019016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163_1*q_h_i*1_1_1"/>
  <p:tag name="KSO_WM_TEMPLATE_CATEGORY" val="diagram"/>
  <p:tag name="KSO_WM_TEMPLATE_INDEX" val="20190163"/>
  <p:tag name="KSO_WM_UNIT_LAYERLEVEL" val="1_1_1"/>
  <p:tag name="KSO_WM_TAG_VERSION" val="1.0"/>
  <p:tag name="KSO_WM_BEAUTIFY_FLAG" val="#wm#"/>
  <p:tag name="KSO_WM_UNIT_TEXT_FILL_FORE_SCHEMECOLOR_INDEX" val="14"/>
  <p:tag name="KSO_WM_UNIT_TEXT_FILL_TYPE" val="1"/>
</p:tagLst>
</file>

<file path=ppt/tags/tag12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163_1*q_h_a*1_1_1"/>
  <p:tag name="KSO_WM_TEMPLATE_CATEGORY" val="diagram"/>
  <p:tag name="KSO_WM_TEMPLATE_INDEX" val="2019016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90163_1*q_h_f*1_1_1"/>
  <p:tag name="KSO_WM_TEMPLATE_CATEGORY" val="diagram"/>
  <p:tag name="KSO_WM_TEMPLATE_INDEX" val="2019016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163_1*q_h_a*1_2_1"/>
  <p:tag name="KSO_WM_TEMPLATE_CATEGORY" val="diagram"/>
  <p:tag name="KSO_WM_TEMPLATE_INDEX" val="20190163"/>
  <p:tag name="KSO_WM_UNIT_LAYERLEVEL" val="1_1_1"/>
  <p:tag name="KSO_WM_TAG_VERSION" val="1.0"/>
  <p:tag name="KSO_WM_BEAUTIFY_FLAG" val="#wm#"/>
  <p:tag name="KSO_WM_UNIT_PRESET_TEXT" val="添加标题"/>
  <p:tag name="KSO_WM_UNIT_VALUE" val="11"/>
  <p:tag name="KSO_WM_UNIT_TEXT_FILL_FORE_SCHEMECOLOR_INDEX" val="13"/>
  <p:tag name="KSO_WM_UNIT_TEXT_FILL_TYPE" val="1"/>
</p:tagLst>
</file>

<file path=ppt/tags/tag1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90163_1*q_h_f*1_2_1"/>
  <p:tag name="KSO_WM_TEMPLATE_CATEGORY" val="diagram"/>
  <p:tag name="KSO_WM_TEMPLATE_INDEX" val="20190163"/>
  <p:tag name="KSO_WM_UNIT_LAYERLEVEL" val="1_1_1"/>
  <p:tag name="KSO_WM_TAG_VERSION" val="1.0"/>
  <p:tag name="KSO_WM_BEAUTIFY_FLAG" val="#wm#"/>
  <p:tag name="KSO_WM_UNIT_PRESET_TEXT" val="单击此处添加文本具体内容"/>
  <p:tag name="KSO_WM_UNIT_VALUE" val="30"/>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163_1*q_h_i*1_2_1"/>
  <p:tag name="KSO_WM_TEMPLATE_CATEGORY" val="diagram"/>
  <p:tag name="KSO_WM_TEMPLATE_INDEX" val="20190163"/>
  <p:tag name="KSO_WM_UNIT_LAYERLEVEL" val="1_1_1"/>
  <p:tag name="KSO_WM_TAG_VERSION" val="1.0"/>
  <p:tag name="KSO_WM_BEAUTIFY_FLAG" val="#wm#"/>
  <p:tag name="KSO_WM_UNIT_TEXT_FILL_FORE_SCHEMECOLOR_INDEX" val="14"/>
  <p:tag name="KSO_WM_UNIT_TEXT_FILL_TYPE" val="1"/>
</p:tagLst>
</file>

<file path=ppt/tags/tag128.xml><?xml version="1.0" encoding="utf-8"?>
<p:tagLst xmlns:p="http://schemas.openxmlformats.org/presentationml/2006/main">
  <p:tag name="KSO_WM_UNIT_VALUE" val="310*310"/>
  <p:tag name="KSO_WM_UNIT_HIGHLIGHT" val="0"/>
  <p:tag name="KSO_WM_UNIT_COMPATIBLE" val="0"/>
  <p:tag name="KSO_WM_UNIT_DIAGRAM_ISNUMVISUAL" val="0"/>
  <p:tag name="KSO_WM_UNIT_DIAGRAM_ISREFERUNIT" val="0"/>
  <p:tag name="KSO_WM_DIAGRAM_GROUP_CODE" val="q1-1"/>
  <p:tag name="KSO_WM_UNIT_TYPE" val="q_d"/>
  <p:tag name="KSO_WM_UNIT_INDEX" val="1_1"/>
  <p:tag name="KSO_WM_UNIT_ID" val="diagram20190163_1*q_d*1_1"/>
  <p:tag name="KSO_WM_TEMPLATE_CATEGORY" val="diagram"/>
  <p:tag name="KSO_WM_TEMPLATE_INDEX" val="20190163"/>
  <p:tag name="KSO_WM_UNIT_LAYERLEVEL" val="1_1"/>
  <p:tag name="KSO_WM_TAG_VERSION" val="1.0"/>
  <p:tag name="KSO_WM_BEAUTIFY_FLAG" val="#wm#"/>
</p:tagLst>
</file>

<file path=ppt/tags/tag129.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
  <p:tag name="KSO_WM_UNIT_ID" val="diagram776_1*m_i*1_1"/>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17_1*q_h_i*1_2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130.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9"/>
  <p:tag name="KSO_WM_UNIT_ID" val="diagram776_1*m_i*1_9"/>
  <p:tag name="KSO_WM_UNIT_CLEAR" val="1"/>
  <p:tag name="KSO_WM_UNIT_LAYERLEVEL" val="1_1"/>
  <p:tag name="KSO_WM_DIAGRAM_GROUP_CODE" val="m1-1"/>
  <p:tag name="KSO_WM_UNIT_LINE_FORE_SCHEMECOLOR_INDEX" val="9"/>
  <p:tag name="KSO_WM_UNIT_LINE_FILL_TYPE" val="2"/>
</p:tagLst>
</file>

<file path=ppt/tags/tag131.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1"/>
  <p:tag name="KSO_WM_UNIT_ID" val="diagram776_1*m_i*1_11"/>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7"/>
  <p:tag name="KSO_WM_UNIT_ID" val="diagram776_1*m_i*1_17"/>
  <p:tag name="KSO_WM_UNIT_CLEAR" val="1"/>
  <p:tag name="KSO_WM_UNIT_LAYERLEVEL" val="1_1"/>
  <p:tag name="KSO_WM_DIAGRAM_GROUP_CODE" val="m1-1"/>
  <p:tag name="KSO_WM_UNIT_TEXT_FILL_FORE_SCHEMECOLOR_INDEX" val="13"/>
  <p:tag name="KSO_WM_UNIT_TEXT_FILL_TYPE" val="1"/>
</p:tagLst>
</file>

<file path=ppt/tags/tag133.xml><?xml version="1.0" encoding="utf-8"?>
<p:tagLst xmlns:p="http://schemas.openxmlformats.org/presentationml/2006/main">
  <p:tag name="KSO_WM_TEMPLATE_CATEGORY" val="diagram"/>
  <p:tag name="KSO_WM_TEMPLATE_INDEX" val="776"/>
  <p:tag name="KSO_WM_TAG_VERSION" val="1.0"/>
  <p:tag name="KSO_WM_BEAUTIFY_FLAG" val="#wm#"/>
  <p:tag name="KSO_WM_UNIT_TYPE" val="m_h_a"/>
  <p:tag name="KSO_WM_UNIT_INDEX" val="1_1_1"/>
  <p:tag name="KSO_WM_UNIT_ID" val="diagram776_1*m_h_a*1_1_1"/>
  <p:tag name="KSO_WM_UNIT_CLEAR" val="1"/>
  <p:tag name="KSO_WM_UNIT_LAYERLEVEL" val="1_1_1"/>
  <p:tag name="KSO_WM_UNIT_VALUE" val="4"/>
  <p:tag name="KSO_WM_UNIT_HIGHLIGHT" val="0"/>
  <p:tag name="KSO_WM_UNIT_COMPATIBLE" val="0"/>
  <p:tag name="KSO_WM_DIAGRAM_GROUP_CODE" val="m1-1"/>
  <p:tag name="KSO_WM_UNIT_PRESET_TEXT" val="LOREM"/>
  <p:tag name="KSO_WM_UNIT_TEXT_FILL_FORE_SCHEMECOLOR_INDEX" val="9"/>
  <p:tag name="KSO_WM_UNIT_TEXT_FILL_TYPE" val="1"/>
</p:tagLst>
</file>

<file path=ppt/tags/tag134.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2"/>
  <p:tag name="KSO_WM_UNIT_ID" val="diagram776_1*m_i*1_2"/>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135.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8"/>
  <p:tag name="KSO_WM_UNIT_ID" val="diagram776_1*m_i*1_8"/>
  <p:tag name="KSO_WM_UNIT_CLEAR" val="1"/>
  <p:tag name="KSO_WM_UNIT_LAYERLEVEL" val="1_1"/>
  <p:tag name="KSO_WM_DIAGRAM_GROUP_CODE" val="m1-1"/>
  <p:tag name="KSO_WM_UNIT_LINE_FORE_SCHEMECOLOR_INDEX" val="8"/>
  <p:tag name="KSO_WM_UNIT_LINE_FILL_TYPE" val="2"/>
</p:tagLst>
</file>

<file path=ppt/tags/tag136.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2"/>
  <p:tag name="KSO_WM_UNIT_ID" val="diagram776_1*m_i*1_12"/>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137.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8"/>
  <p:tag name="KSO_WM_UNIT_ID" val="diagram776_1*m_i*1_18"/>
  <p:tag name="KSO_WM_UNIT_CLEAR" val="1"/>
  <p:tag name="KSO_WM_UNIT_LAYERLEVEL" val="1_1"/>
  <p:tag name="KSO_WM_DIAGRAM_GROUP_CODE" val="m1-1"/>
  <p:tag name="KSO_WM_UNIT_TEXT_FILL_FORE_SCHEMECOLOR_INDEX" val="13"/>
  <p:tag name="KSO_WM_UNIT_TEXT_FILL_TYPE" val="1"/>
</p:tagLst>
</file>

<file path=ppt/tags/tag138.xml><?xml version="1.0" encoding="utf-8"?>
<p:tagLst xmlns:p="http://schemas.openxmlformats.org/presentationml/2006/main">
  <p:tag name="KSO_WM_TEMPLATE_CATEGORY" val="diagram"/>
  <p:tag name="KSO_WM_TEMPLATE_INDEX" val="776"/>
  <p:tag name="KSO_WM_TAG_VERSION" val="1.0"/>
  <p:tag name="KSO_WM_BEAUTIFY_FLAG" val="#wm#"/>
  <p:tag name="KSO_WM_UNIT_TYPE" val="m_h_a"/>
  <p:tag name="KSO_WM_UNIT_INDEX" val="1_2_1"/>
  <p:tag name="KSO_WM_UNIT_ID" val="diagram776_1*m_h_a*1_2_1"/>
  <p:tag name="KSO_WM_UNIT_CLEAR" val="1"/>
  <p:tag name="KSO_WM_UNIT_LAYERLEVEL" val="1_1_1"/>
  <p:tag name="KSO_WM_UNIT_VALUE" val="4"/>
  <p:tag name="KSO_WM_UNIT_HIGHLIGHT" val="0"/>
  <p:tag name="KSO_WM_UNIT_COMPATIBLE" val="0"/>
  <p:tag name="KSO_WM_DIAGRAM_GROUP_CODE" val="m1-1"/>
  <p:tag name="KSO_WM_UNIT_PRESET_TEXT" val="LOREM"/>
  <p:tag name="KSO_WM_UNIT_TEXT_FILL_FORE_SCHEMECOLOR_INDEX" val="8"/>
  <p:tag name="KSO_WM_UNIT_TEXT_FILL_TYPE" val="1"/>
</p:tagLst>
</file>

<file path=ppt/tags/tag139.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3"/>
  <p:tag name="KSO_WM_UNIT_ID" val="diagram776_1*m_i*1_3"/>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17_1*q_h_i*1_3_2"/>
  <p:tag name="KSO_WM_TEMPLATE_CATEGORY" val="diagram"/>
  <p:tag name="KSO_WM_TEMPLATE_INDEX" val="2019051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0.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7"/>
  <p:tag name="KSO_WM_UNIT_ID" val="diagram776_1*m_i*1_7"/>
  <p:tag name="KSO_WM_UNIT_CLEAR" val="1"/>
  <p:tag name="KSO_WM_UNIT_LAYERLEVEL" val="1_1"/>
  <p:tag name="KSO_WM_DIAGRAM_GROUP_CODE" val="m1-1"/>
  <p:tag name="KSO_WM_UNIT_LINE_FORE_SCHEMECOLOR_INDEX" val="7"/>
  <p:tag name="KSO_WM_UNIT_LINE_FILL_TYPE" val="2"/>
</p:tagLst>
</file>

<file path=ppt/tags/tag141.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3"/>
  <p:tag name="KSO_WM_UNIT_ID" val="diagram776_1*m_i*1_13"/>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9"/>
  <p:tag name="KSO_WM_UNIT_ID" val="diagram776_1*m_i*1_19"/>
  <p:tag name="KSO_WM_UNIT_CLEAR" val="1"/>
  <p:tag name="KSO_WM_UNIT_LAYERLEVEL" val="1_1"/>
  <p:tag name="KSO_WM_DIAGRAM_GROUP_CODE" val="m1-1"/>
  <p:tag name="KSO_WM_UNIT_TEXT_FILL_FORE_SCHEMECOLOR_INDEX" val="13"/>
  <p:tag name="KSO_WM_UNIT_TEXT_FILL_TYPE" val="1"/>
</p:tagLst>
</file>

<file path=ppt/tags/tag143.xml><?xml version="1.0" encoding="utf-8"?>
<p:tagLst xmlns:p="http://schemas.openxmlformats.org/presentationml/2006/main">
  <p:tag name="KSO_WM_TEMPLATE_CATEGORY" val="diagram"/>
  <p:tag name="KSO_WM_TEMPLATE_INDEX" val="776"/>
  <p:tag name="KSO_WM_TAG_VERSION" val="1.0"/>
  <p:tag name="KSO_WM_BEAUTIFY_FLAG" val="#wm#"/>
  <p:tag name="KSO_WM_UNIT_TYPE" val="m_h_a"/>
  <p:tag name="KSO_WM_UNIT_INDEX" val="1_3_1"/>
  <p:tag name="KSO_WM_UNIT_ID" val="diagram776_1*m_h_a*1_3_1"/>
  <p:tag name="KSO_WM_UNIT_CLEAR" val="1"/>
  <p:tag name="KSO_WM_UNIT_LAYERLEVEL" val="1_1_1"/>
  <p:tag name="KSO_WM_UNIT_VALUE" val="4"/>
  <p:tag name="KSO_WM_UNIT_HIGHLIGHT" val="0"/>
  <p:tag name="KSO_WM_UNIT_COMPATIBLE" val="0"/>
  <p:tag name="KSO_WM_DIAGRAM_GROUP_CODE" val="m1-1"/>
  <p:tag name="KSO_WM_UNIT_PRESET_TEXT" val="LOREM"/>
  <p:tag name="KSO_WM_UNIT_TEXT_FILL_FORE_SCHEMECOLOR_INDEX" val="7"/>
  <p:tag name="KSO_WM_UNIT_TEXT_FILL_TYPE" val="1"/>
</p:tagLst>
</file>

<file path=ppt/tags/tag144.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4"/>
  <p:tag name="KSO_WM_UNIT_ID" val="diagram776_1*m_i*1_4"/>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6"/>
  <p:tag name="KSO_WM_UNIT_ID" val="diagram776_1*m_i*1_6"/>
  <p:tag name="KSO_WM_UNIT_CLEAR" val="1"/>
  <p:tag name="KSO_WM_UNIT_LAYERLEVEL" val="1_1"/>
  <p:tag name="KSO_WM_DIAGRAM_GROUP_CODE" val="m1-1"/>
  <p:tag name="KSO_WM_UNIT_LINE_FORE_SCHEMECOLOR_INDEX" val="6"/>
  <p:tag name="KSO_WM_UNIT_LINE_FILL_TYPE" val="2"/>
</p:tagLst>
</file>

<file path=ppt/tags/tag146.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14"/>
  <p:tag name="KSO_WM_UNIT_ID" val="diagram776_1*m_i*1_14"/>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TEMPLATE_CATEGORY" val="diagram"/>
  <p:tag name="KSO_WM_TEMPLATE_INDEX" val="776"/>
  <p:tag name="KSO_WM_TAG_VERSION" val="1.0"/>
  <p:tag name="KSO_WM_BEAUTIFY_FLAG" val="#wm#"/>
  <p:tag name="KSO_WM_UNIT_TYPE" val="m_i"/>
  <p:tag name="KSO_WM_UNIT_INDEX" val="1_20"/>
  <p:tag name="KSO_WM_UNIT_ID" val="diagram776_1*m_i*1_20"/>
  <p:tag name="KSO_WM_UNIT_CLEAR" val="1"/>
  <p:tag name="KSO_WM_UNIT_LAYERLEVEL" val="1_1"/>
  <p:tag name="KSO_WM_DIAGRAM_GROUP_CODE" val="m1-1"/>
  <p:tag name="KSO_WM_UNIT_TEXT_FILL_FORE_SCHEMECOLOR_INDEX" val="13"/>
  <p:tag name="KSO_WM_UNIT_TEXT_FILL_TYPE" val="1"/>
</p:tagLst>
</file>

<file path=ppt/tags/tag148.xml><?xml version="1.0" encoding="utf-8"?>
<p:tagLst xmlns:p="http://schemas.openxmlformats.org/presentationml/2006/main">
  <p:tag name="KSO_WM_TEMPLATE_CATEGORY" val="diagram"/>
  <p:tag name="KSO_WM_TEMPLATE_INDEX" val="776"/>
  <p:tag name="KSO_WM_TAG_VERSION" val="1.0"/>
  <p:tag name="KSO_WM_BEAUTIFY_FLAG" val="#wm#"/>
  <p:tag name="KSO_WM_UNIT_TYPE" val="m_h_a"/>
  <p:tag name="KSO_WM_UNIT_INDEX" val="1_4_1"/>
  <p:tag name="KSO_WM_UNIT_ID" val="diagram776_1*m_h_a*1_4_1"/>
  <p:tag name="KSO_WM_UNIT_CLEAR" val="1"/>
  <p:tag name="KSO_WM_UNIT_LAYERLEVEL" val="1_1_1"/>
  <p:tag name="KSO_WM_UNIT_VALUE" val="4"/>
  <p:tag name="KSO_WM_UNIT_HIGHLIGHT" val="0"/>
  <p:tag name="KSO_WM_UNIT_COMPATIBLE" val="0"/>
  <p:tag name="KSO_WM_DIAGRAM_GROUP_CODE" val="m1-1"/>
  <p:tag name="KSO_WM_UNIT_PRESET_TEXT" val="LOREM"/>
  <p:tag name="KSO_WM_UNIT_TEXT_FILL_FORE_SCHEMECOLOR_INDEX" val="6"/>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201663_1*r_i*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17_1*q_h_i*1_3_1"/>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201663_1*r_i*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201663_1*r_i*1_3"/>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2"/>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201663_1*r_i*1_4"/>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5"/>
  <p:tag name="KSO_WM_UNIT_ID" val="diagram20201663_1*r_i*1_5"/>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6"/>
  <p:tag name="KSO_WM_UNIT_ID" val="diagram20201663_1*r_i*1_6"/>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Lst>
</file>

<file path=ppt/tags/tag15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t"/>
  <p:tag name="KSO_WM_UNIT_INDEX" val="1_1"/>
  <p:tag name="KSO_WM_UNIT_ID" val="diagram20201663_1*r_t*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VALUE" val="11"/>
  <p:tag name="KSO_WM_UNIT_TEXT_FILL_FORE_SCHEMECOLOR_INDEX" val="13"/>
  <p:tag name="KSO_WM_UNIT_TEXT_FILL_TYPE" val="1"/>
</p:tagLst>
</file>

<file path=ppt/tags/tag15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t"/>
  <p:tag name="KSO_WM_UNIT_INDEX" val="1_2"/>
  <p:tag name="KSO_WM_UNIT_ID" val="diagram20201663_1*r_t*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VALUE" val="11"/>
  <p:tag name="KSO_WM_UNIT_TEXT_FILL_FORE_SCHEMECOLOR_INDEX" val="13"/>
  <p:tag name="KSO_WM_UNIT_TEXT_FILL_TYPE" val="1"/>
</p:tagLst>
</file>

<file path=ppt/tags/tag157.xml><?xml version="1.0" encoding="utf-8"?>
<p:tagLst xmlns:p="http://schemas.openxmlformats.org/presentationml/2006/main">
  <p:tag name="commondata" val="eyJjb3VudCI6NDUsImhkaWQiOiJlZDVjNGNhOWYzYTk3Y2I4N2U5YTE3MjhkMjhiZTRiMiIsInVzZXJDb3VudCI6NDV9"/>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17_1*q_i*1_1"/>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17_1*q_i*1_2"/>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17_1*q_i*1_3"/>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517_1*q_i*1_4"/>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20.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17_1*q_h_a*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17_1*q_h_a*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17_1*q_h_a*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23.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24.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25.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26.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27.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28.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29.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30.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31.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32.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33.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34.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35.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36.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3486_2*m_i*1_1"/>
  <p:tag name="KSO_WM_TEMPLATE_CATEGORY" val="diagram"/>
  <p:tag name="KSO_WM_TEMPLATE_INDEX" val="20193486"/>
  <p:tag name="KSO_WM_UNIT_LAYERLEVEL" val="1_1"/>
  <p:tag name="KSO_WM_TAG_VERSION" val="1.0"/>
  <p:tag name="KSO_WM_BEAUTIFY_FLAG" val="#wm#"/>
  <p:tag name="KSO_WM_UNIT_LINE_FORE_SCHEMECOLOR_INDEX" val="14"/>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3486_2*m_h_i*1_1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3486_2*m_h_i*1_1_3"/>
  <p:tag name="KSO_WM_TEMPLATE_CATEGORY" val="diagram"/>
  <p:tag name="KSO_WM_TEMPLATE_INDEX" val="201934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3486_2*m_h_i*1_2_3"/>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3486_2*m_h_i*1_2_2"/>
  <p:tag name="KSO_WM_TEMPLATE_CATEGORY" val="diagram"/>
  <p:tag name="KSO_WM_TEMPLATE_INDEX" val="201934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3486_2*m_h_i*1_3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3486_2*m_h_i*1_3_3"/>
  <p:tag name="KSO_WM_TEMPLATE_CATEGORY" val="diagram"/>
  <p:tag name="KSO_WM_TEMPLATE_INDEX" val="2019348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3486_2*m_h_i*1_1_1"/>
  <p:tag name="KSO_WM_TEMPLATE_CATEGORY" val="diagram"/>
  <p:tag name="KSO_WM_TEMPLATE_INDEX" val="201934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3486_2*m_h_f*1_1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6.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3486_2*m_h_a*1_1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3486_2*m_h_i*1_3_1"/>
  <p:tag name="KSO_WM_TEMPLATE_CATEGORY" val="diagram"/>
  <p:tag name="KSO_WM_TEMPLATE_INDEX" val="2019348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3486_2*m_h_f*1_3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3486_2*m_h_a*1_3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3486_2*m_h_i*1_2_1"/>
  <p:tag name="KSO_WM_TEMPLATE_CATEGORY" val="diagram"/>
  <p:tag name="KSO_WM_TEMPLATE_INDEX" val="201934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3486_2*m_h_f*1_2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3486_2*m_h_a*1_2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53.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21_1*ζ_h_i*1_1_1"/>
  <p:tag name="KSO_WM_TEMPLATE_CATEGORY" val="diagram"/>
  <p:tag name="KSO_WM_TEMPLATE_INDEX" val="2021542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21_1*ζ_h_i*1_1_2"/>
  <p:tag name="KSO_WM_TEMPLATE_CATEGORY" val="diagram"/>
  <p:tag name="KSO_WM_TEMPLATE_INDEX" val="2021542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421_1*ζ_h_i*1_1_3"/>
  <p:tag name="KSO_WM_TEMPLATE_CATEGORY" val="diagram"/>
  <p:tag name="KSO_WM_TEMPLATE_INDEX" val="20215421"/>
  <p:tag name="KSO_WM_UNIT_LAYERLEVEL" val="1_1_1"/>
  <p:tag name="KSO_WM_TAG_VERSION" val="1.0"/>
  <p:tag name="KSO_WM_BEAUTIFY_FLAG" val="#wm#"/>
  <p:tag name="KSO_WM_UNIT_DIAGRAM_MODELTYPE" val="creativePicture"/>
  <p:tag name="KSO_WM_UNIT_USESOURCEFORMAT_APPLY" val="1"/>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PICTURE_TOWARD" val="1"/>
  <p:tag name="KSO_WM_UNIT_VALUE" val="645*64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diagram20215421_1*ζ_h_d*1_1_2"/>
  <p:tag name="KSO_WM_TEMPLATE_CATEGORY" val="diagram"/>
  <p:tag name="KSO_WM_TEMPLATE_INDEX" val="20215421"/>
  <p:tag name="KSO_WM_UNIT_LAYERLEVEL" val="1_1_1"/>
  <p:tag name="KSO_WM_TAG_VERSION" val="1.0"/>
  <p:tag name="KSO_WM_BEAUTIFY_FLAG" val="#wm#"/>
  <p:tag name="KSO_WM_UNIT_DIAGRAM_MODELTYPE" val="creativePicture"/>
  <p:tag name="KSO_WM_UNIT_USESOURCEFORMAT_APPLY" val="1"/>
</p:tagLst>
</file>

<file path=ppt/tags/tag57.xml><?xml version="1.0" encoding="utf-8"?>
<p:tagLst xmlns:p="http://schemas.openxmlformats.org/presentationml/2006/main">
  <p:tag name="KSO_WM_UNIT_PICTURE_TOWARD" val="1"/>
  <p:tag name="KSO_WM_UNIT_VALUE" val="803*80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21_1*ζ_h_d*1_1_1"/>
  <p:tag name="KSO_WM_TEMPLATE_CATEGORY" val="diagram"/>
  <p:tag name="KSO_WM_TEMPLATE_INDEX" val="20215421"/>
  <p:tag name="KSO_WM_UNIT_LAYERLEVEL" val="1_1_1"/>
  <p:tag name="KSO_WM_TAG_VERSION" val="1.0"/>
  <p:tag name="KSO_WM_BEAUTIFY_FLAG" val="#wm#"/>
  <p:tag name="KSO_WM_UNIT_DIAGRAM_MODELTYPE" val="creativePicture"/>
  <p:tag name="KSO_WM_UNIT_USESOURCEFORMAT_APPLY" val="1"/>
</p:tagLst>
</file>

<file path=ppt/tags/tag5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69_1*f*1"/>
  <p:tag name="KSO_WM_TEMPLATE_CATEGORY" val="diagram"/>
  <p:tag name="KSO_WM_TEMPLATE_INDEX" val="20217069"/>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46ab471ebe5046c689d117c3ccfe51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54ebfd14f7b44f1888c8f9819c6029a"/>
  <p:tag name="KSO_WM_UNIT_TEXT_FILL_FORE_SCHEMECOLOR_INDEX_BRIGHTNESS" val="0.25"/>
  <p:tag name="KSO_WM_UNIT_TEXT_FILL_FORE_SCHEMECOLOR_INDEX" val="13"/>
  <p:tag name="KSO_WM_UNIT_TEXT_FILL_TYPE" val="1"/>
  <p:tag name="KSO_WM_TEMPLATE_ASSEMBLE_XID" val="606570524054ed1e2fb814c2"/>
  <p:tag name="KSO_WM_TEMPLATE_ASSEMBLE_GROUPID" val="606570524054ed1e2fb814c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60.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61.xml><?xml version="1.0" encoding="utf-8"?>
<p:tagLst xmlns:p="http://schemas.openxmlformats.org/presentationml/2006/main">
  <p:tag name="KSO_WM_SLIDE_LAYOUT_INFO" val="{&quot;direction&quot;:1,&quot;id&quot;:&quot;2021-04-01T16:16:05&quot;,&quot;maxSize&quot;:{&quot;size1&quot;:58.8},&quot;minSize&quot;:{&quot;size1&quot;:38.8},&quot;normalSize&quot;:{&quot;size1&quot;:47.39374999999999},&quot;subLayout&quot;:[{&quot;id&quot;:&quot;2021-04-01T16:16:05&quot;,&quot;maxSize&quot;:{&quot;size1&quot;:42.19968634711372},&quot;minSize&quot;:{&quot;size1&quot;:17.799686347113717},&quot;normalSize&quot;:{&quot;size1&quot;:29.933019680447053},&quot;subLayout&quot;:[{&quot;id&quot;:&quot;2021-04-01T16:16:05&quot;,&quot;margin&quot;:{&quot;bottom&quot;:1.2699999809265137,&quot;left&quot;:2.117000102996826,&quot;right&quot;:0.02600000612437725,&quot;top&quot;:1.6929999589920044},&quot;type&quot;:0},{&quot;id&quot;:&quot;2021-04-01T16:16:05&quot;,&quot;margin&quot;:{&quot;bottom&quot;:1.6929999589920044,&quot;left&quot;:2.117000102996826,&quot;right&quot;:0.02600000612437725,&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7069"/>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62.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63.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64.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309.07066929133856,&quot;left&quot;:29.85,&quot;top&quot;:138.67933070866144,&quot;width&quot;:910.0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17_1*q_h_i*1_1_1"/>
  <p:tag name="KSO_WM_TEMPLATE_CATEGORY" val="diagram"/>
  <p:tag name="KSO_WM_TEMPLATE_INDEX" val="2019051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34.97066493766798,&quot;left&quot;:50.2,&quot;top&quot;:126.7,&quot;width&quot;:862.9}"/>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17_1*q_h_i*1_1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234.97066493766798,&quot;left&quot;:50.2,&quot;top&quot;:126.7,&quot;width&quot;:862.9}"/>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17_1*q_h_i*1_2_1"/>
  <p:tag name="KSO_WM_TEMPLATE_CATEGORY" val="diagram"/>
  <p:tag name="KSO_WM_TEMPLATE_INDEX" val="2019051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234.97066493766798,&quot;left&quot;:50.2,&quot;top&quot;:126.7,&quot;width&quot;:862.9}"/>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17_1*q_h_i*1_2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234.97066493766798,&quot;left&quot;:50.2,&quot;top&quot;:126.7,&quot;width&quot;:862.9}"/>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17_1*q_h_i*1_3_2"/>
  <p:tag name="KSO_WM_TEMPLATE_CATEGORY" val="diagram"/>
  <p:tag name="KSO_WM_TEMPLATE_INDEX" val="2019051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234.97066493766798,&quot;left&quot;:50.2,&quot;top&quot;:126.7,&quot;width&quot;:862.9}"/>
</p:tagLst>
</file>

<file path=ppt/tags/tag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17_1*q_h_i*1_3_1"/>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234.97066493766798,&quot;left&quot;:50.2,&quot;top&quot;:126.7,&quot;width&quot;:862.9}"/>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17_1*q_i*1_1"/>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34.97066493766798,&quot;left&quot;:50.2,&quot;top&quot;:126.7,&quot;width&quot;:862.9}"/>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17_1*q_i*1_2"/>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34.97066493766798,&quot;left&quot;:50.2,&quot;top&quot;:126.7,&quot;width&quot;:862.9}"/>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17_1*q_i*1_3"/>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34.97066493766798,&quot;left&quot;:50.2,&quot;top&quot;:126.7,&quot;width&quot;:862.9}"/>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517_1*q_i*1_4"/>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34.97066493766798,&quot;left&quot;:50.2,&quot;top&quot;:126.7,&quot;width&quot;:862.9}"/>
</p:tagLst>
</file>

<file path=ppt/tags/tag75.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17_1*q_h_a*1_2_1"/>
  <p:tag name="KSO_WM_TEMPLATE_CATEGORY" val="diagram"/>
  <p:tag name="KSO_WM_TEMPLATE_INDEX" val="20190517"/>
  <p:tag name="KSO_WM_UNIT_LAYERLEVEL" val="1_1_1"/>
  <p:tag name="KSO_WM_TAG_VERSION" val="1.0"/>
  <p:tag name="KSO_WM_UNIT_TEXT_FILL_FORE_SCHEMECOLOR_INDEX" val="13"/>
  <p:tag name="KSO_WM_UNIT_TEXT_FILL_TYPE" val="1"/>
  <p:tag name="KSO_WM_DIAGRAM_VIRTUALLY_FRAME" val="{&quot;height&quot;:234.97066493766798,&quot;left&quot;:50.2,&quot;top&quot;:126.7,&quot;width&quot;:862.9}"/>
</p:tagLst>
</file>

<file path=ppt/tags/tag76.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17_1*q_h_a*1_3_1"/>
  <p:tag name="KSO_WM_TEMPLATE_CATEGORY" val="diagram"/>
  <p:tag name="KSO_WM_TEMPLATE_INDEX" val="20190517"/>
  <p:tag name="KSO_WM_UNIT_LAYERLEVEL" val="1_1_1"/>
  <p:tag name="KSO_WM_TAG_VERSION" val="1.0"/>
  <p:tag name="KSO_WM_UNIT_TEXT_FILL_FORE_SCHEMECOLOR_INDEX" val="13"/>
  <p:tag name="KSO_WM_UNIT_TEXT_FILL_TYPE" val="1"/>
  <p:tag name="KSO_WM_DIAGRAM_VIRTUALLY_FRAME" val="{&quot;height&quot;:234.97066493766798,&quot;left&quot;:50.2,&quot;top&quot;:126.7,&quot;width&quot;:862.9}"/>
</p:tagLst>
</file>

<file path=ppt/tags/tag77.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17_1*q_h_a*1_1_1"/>
  <p:tag name="KSO_WM_TEMPLATE_CATEGORY" val="diagram"/>
  <p:tag name="KSO_WM_TEMPLATE_INDEX" val="20190517"/>
  <p:tag name="KSO_WM_UNIT_LAYERLEVEL" val="1_1_1"/>
  <p:tag name="KSO_WM_TAG_VERSION" val="1.0"/>
  <p:tag name="KSO_WM_UNIT_TEXT_FILL_FORE_SCHEMECOLOR_INDEX" val="13"/>
  <p:tag name="KSO_WM_UNIT_TEXT_FILL_TYPE" val="1"/>
  <p:tag name="KSO_WM_DIAGRAM_VIRTUALLY_FRAME" val="{&quot;height&quot;:234.97066493766798,&quot;left&quot;:50.2,&quot;top&quot;:126.7,&quot;width&quot;:862.9}"/>
</p:tagLst>
</file>

<file path=ppt/tags/tag78.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1"/>
  <p:tag name="KSO_WM_UNIT_ID" val="diagram160148_4*m_i*1_1"/>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 name="KSO_WM_DIAGRAM_VIRTUALLY_FRAME" val="{&quot;height&quot;:278.0459842519685,&quot;left&quot;:83.35,&quot;top&quot;:157.8040157480315,&quot;width&quot;:819.25}"/>
</p:tagLst>
</file>

<file path=ppt/tags/tag79.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2"/>
  <p:tag name="KSO_WM_UNIT_ID" val="diagram160148_4*m_i*1_2"/>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 name="KSO_WM_DIAGRAM_VIRTUALLY_FRAME" val="{&quot;height&quot;:278.0459842519685,&quot;left&quot;:83.35,&quot;top&quot;:157.8040157480315,&quot;width&quot;:819.2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80.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3"/>
  <p:tag name="KSO_WM_UNIT_ID" val="diagram160148_4*m_i*1_3"/>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 name="KSO_WM_DIAGRAM_VIRTUALLY_FRAME" val="{&quot;height&quot;:278.0459842519685,&quot;left&quot;:83.35,&quot;top&quot;:157.8040157480315,&quot;width&quot;:819.25}"/>
</p:tagLst>
</file>

<file path=ppt/tags/tag81.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4"/>
  <p:tag name="KSO_WM_UNIT_ID" val="diagram160148_4*m_i*1_4"/>
  <p:tag name="KSO_WM_UNIT_CLEAR" val="1"/>
  <p:tag name="KSO_WM_UNIT_LAYERLEVEL" val="1_1"/>
  <p:tag name="KSO_WM_DIAGRAM_GROUP_CODE" val="m1-1"/>
  <p:tag name="KSO_WM_UNIT_TEXT_FILL_FORE_SCHEMECOLOR_INDEX" val="5"/>
  <p:tag name="KSO_WM_UNIT_TEXT_FILL_TYPE" val="1"/>
  <p:tag name="KSO_WM_DIAGRAM_VIRTUALLY_FRAME" val="{&quot;height&quot;:278.0459842519685,&quot;left&quot;:83.35,&quot;top&quot;:157.8040157480315,&quot;width&quot;:819.25}"/>
</p:tagLst>
</file>

<file path=ppt/tags/tag82.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5"/>
  <p:tag name="KSO_WM_UNIT_ID" val="diagram160148_4*m_i*1_5"/>
  <p:tag name="KSO_WM_UNIT_CLEAR" val="1"/>
  <p:tag name="KSO_WM_UNIT_LAYERLEVEL" val="1_1"/>
  <p:tag name="KSO_WM_DIAGRAM_GROUP_CODE" val="m1-1"/>
  <p:tag name="KSO_WM_UNIT_FILL_FORE_SCHEMECOLOR_INDEX" val="7"/>
  <p:tag name="KSO_WM_UNIT_FILL_TYPE" val="1"/>
  <p:tag name="KSO_WM_UNIT_TEXT_FILL_FORE_SCHEMECOLOR_INDEX" val="13"/>
  <p:tag name="KSO_WM_UNIT_TEXT_FILL_TYPE" val="1"/>
  <p:tag name="KSO_WM_DIAGRAM_VIRTUALLY_FRAME" val="{&quot;height&quot;:278.0459842519685,&quot;left&quot;:83.35,&quot;top&quot;:157.8040157480315,&quot;width&quot;:819.25}"/>
</p:tagLst>
</file>

<file path=ppt/tags/tag83.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6"/>
  <p:tag name="KSO_WM_UNIT_ID" val="diagram160148_4*m_i*1_6"/>
  <p:tag name="KSO_WM_UNIT_CLEAR" val="1"/>
  <p:tag name="KSO_WM_UNIT_LAYERLEVEL" val="1_1"/>
  <p:tag name="KSO_WM_DIAGRAM_GROUP_CODE" val="m1-1"/>
  <p:tag name="KSO_WM_UNIT_FILL_FORE_SCHEMECOLOR_INDEX" val="7"/>
  <p:tag name="KSO_WM_UNIT_FILL_TYPE" val="1"/>
  <p:tag name="KSO_WM_UNIT_TEXT_FILL_FORE_SCHEMECOLOR_INDEX" val="13"/>
  <p:tag name="KSO_WM_UNIT_TEXT_FILL_TYPE" val="1"/>
  <p:tag name="KSO_WM_DIAGRAM_VIRTUALLY_FRAME" val="{&quot;height&quot;:278.0459842519685,&quot;left&quot;:83.35,&quot;top&quot;:157.8040157480315,&quot;width&quot;:819.25}"/>
</p:tagLst>
</file>

<file path=ppt/tags/tag84.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7"/>
  <p:tag name="KSO_WM_UNIT_ID" val="diagram160148_4*m_i*1_7"/>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 name="KSO_WM_DIAGRAM_VIRTUALLY_FRAME" val="{&quot;height&quot;:278.0459842519685,&quot;left&quot;:83.35,&quot;top&quot;:157.8040157480315,&quot;width&quot;:819.25}"/>
</p:tagLst>
</file>

<file path=ppt/tags/tag85.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8"/>
  <p:tag name="KSO_WM_UNIT_ID" val="diagram160148_4*m_i*1_8"/>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 name="KSO_WM_DIAGRAM_VIRTUALLY_FRAME" val="{&quot;height&quot;:278.0459842519685,&quot;left&quot;:83.35,&quot;top&quot;:157.8040157480315,&quot;width&quot;:819.25}"/>
</p:tagLst>
</file>

<file path=ppt/tags/tag86.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9"/>
  <p:tag name="KSO_WM_UNIT_ID" val="diagram160148_4*m_i*1_9"/>
  <p:tag name="KSO_WM_UNIT_CLEAR" val="1"/>
  <p:tag name="KSO_WM_UNIT_LAYERLEVEL" val="1_1"/>
  <p:tag name="KSO_WM_DIAGRAM_GROUP_CODE" val="m1-1"/>
  <p:tag name="KSO_WM_UNIT_TEXT_FILL_FORE_SCHEMECOLOR_INDEX" val="6"/>
  <p:tag name="KSO_WM_UNIT_TEXT_FILL_TYPE" val="1"/>
  <p:tag name="KSO_WM_DIAGRAM_VIRTUALLY_FRAME" val="{&quot;height&quot;:278.0459842519685,&quot;left&quot;:83.35,&quot;top&quot;:157.8040157480315,&quot;width&quot;:819.25}"/>
</p:tagLst>
</file>

<file path=ppt/tags/tag87.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10"/>
  <p:tag name="KSO_WM_UNIT_ID" val="diagram160148_4*m_i*1_10"/>
  <p:tag name="KSO_WM_UNIT_CLEAR" val="1"/>
  <p:tag name="KSO_WM_UNIT_LAYERLEVEL" val="1_1"/>
  <p:tag name="KSO_WM_DIAGRAM_GROUP_CODE" val="m1-1"/>
  <p:tag name="KSO_WM_UNIT_TEXT_FILL_FORE_SCHEMECOLOR_INDEX" val="7"/>
  <p:tag name="KSO_WM_UNIT_TEXT_FILL_TYPE" val="1"/>
  <p:tag name="KSO_WM_DIAGRAM_VIRTUALLY_FRAME" val="{&quot;height&quot;:278.0459842519685,&quot;left&quot;:83.35,&quot;top&quot;:157.8040157480315,&quot;width&quot;:819.25}"/>
</p:tagLst>
</file>

<file path=ppt/tags/tag88.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1_1"/>
  <p:tag name="KSO_WM_UNIT_ID" val="diagram160148_4*m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DIAGRAM_VIRTUALLY_FRAME" val="{&quot;height&quot;:278.0459842519685,&quot;left&quot;:83.35,&quot;top&quot;:157.8040157480315,&quot;width&quot;:819.25}"/>
</p:tagLst>
</file>

<file path=ppt/tags/tag89.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3_1"/>
  <p:tag name="KSO_WM_UNIT_ID" val="diagram160148_4*m_h_f*1_3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DIAGRAM_VIRTUALLY_FRAME" val="{&quot;height&quot;:278.0459842519685,&quot;left&quot;:83.35,&quot;top&quot;:157.8040157480315,&quot;width&quot;:819.25}"/>
</p:tagLst>
</file>

<file path=ppt/tags/tag9.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90.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2_1"/>
  <p:tag name="KSO_WM_UNIT_ID" val="diagram160148_4*m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DIAGRAM_VIRTUALLY_FRAME" val="{&quot;height&quot;:278.0459842519685,&quot;left&quot;:83.35,&quot;top&quot;:157.8040157480315,&quot;width&quot;:819.25}"/>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0039_1*m_h_i*1_1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0039_1*m_h_i*1_1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UNIT_VALUE" val="101*95"/>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90039_1*m_h_x*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0039_1*m_h_a*1_1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0039_1*m_h_i*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0039_1*m_h_i*1_2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0039_1*m_h_i*1_2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99.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90039_1*m_h_x*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vur5h43">
      <a:majorFont>
        <a:latin typeface="Century Gothic"/>
        <a:ea typeface="思源黑体 CN Regular"/>
        <a:cs typeface=""/>
      </a:majorFont>
      <a:minorFont>
        <a:latin typeface="Century Gothic"/>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qbfpdgx">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8299</Words>
  <Application>WPS 演示</Application>
  <PresentationFormat>宽屏</PresentationFormat>
  <Paragraphs>399</Paragraphs>
  <Slides>42</Slides>
  <Notes>0</Notes>
  <HiddenSlides>0</HiddenSlides>
  <MMClips>0</MMClips>
  <ScaleCrop>false</ScaleCrop>
  <HeadingPairs>
    <vt:vector size="6" baseType="variant">
      <vt:variant>
        <vt:lpstr>已用的字体</vt:lpstr>
      </vt:variant>
      <vt:variant>
        <vt:i4>23</vt:i4>
      </vt:variant>
      <vt:variant>
        <vt:lpstr>主题</vt:lpstr>
      </vt:variant>
      <vt:variant>
        <vt:i4>3</vt:i4>
      </vt:variant>
      <vt:variant>
        <vt:lpstr>幻灯片标题</vt:lpstr>
      </vt:variant>
      <vt:variant>
        <vt:i4>42</vt:i4>
      </vt:variant>
    </vt:vector>
  </HeadingPairs>
  <TitlesOfParts>
    <vt:vector size="68" baseType="lpstr">
      <vt:lpstr>Arial</vt:lpstr>
      <vt:lpstr>宋体</vt:lpstr>
      <vt:lpstr>Wingdings</vt:lpstr>
      <vt:lpstr>Century Gothic</vt:lpstr>
      <vt:lpstr>思源黑体 CN Regular</vt:lpstr>
      <vt:lpstr>微软雅黑</vt:lpstr>
      <vt:lpstr>Segoe UI Light</vt:lpstr>
      <vt:lpstr>思源黑体 CN Bold</vt:lpstr>
      <vt:lpstr>黑体</vt:lpstr>
      <vt:lpstr>Arial Unicode MS</vt:lpstr>
      <vt:lpstr>Calibri</vt:lpstr>
      <vt:lpstr>等线 Light</vt:lpstr>
      <vt:lpstr>等线</vt:lpstr>
      <vt:lpstr>思源黑体 CN Regular</vt:lpstr>
      <vt:lpstr>BodoniPS</vt:lpstr>
      <vt:lpstr>ScriptC</vt:lpstr>
      <vt:lpstr>Century Gothic</vt:lpstr>
      <vt:lpstr>方正宋三简体</vt:lpstr>
      <vt:lpstr>Yu Gothic Medium</vt:lpstr>
      <vt:lpstr>Segoe UI</vt:lpstr>
      <vt:lpstr>汉仪超级战甲简</vt:lpstr>
      <vt:lpstr>Times New Roman</vt:lpstr>
      <vt:lpstr>方正书宋简体</vt:lpstr>
      <vt:lpstr>Office 主题​​</vt:lpstr>
      <vt:lpstr>1_Office 主题​​</vt:lpstr>
      <vt:lpstr>2_Office 主题​​</vt:lpstr>
      <vt:lpstr>PowerPoint 演示文稿</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老学生一枚</cp:lastModifiedBy>
  <cp:revision>58</cp:revision>
  <dcterms:created xsi:type="dcterms:W3CDTF">2020-03-20T08:42:00Z</dcterms:created>
  <dcterms:modified xsi:type="dcterms:W3CDTF">2024-10-25T05:04:17Z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v1.0_mb_iuqy76f/T1qIlwOH5cj0Gg==</vt:lpwstr>
  </property>
  <property fmtid="{D5CDD505-2E9C-101B-9397-08002B2CF9AE}" pid="4" name="ICV">
    <vt:lpwstr>D3E51109D1A745C7A7F1AE72E7FBE2C7_12</vt:lpwstr>
  </property>
</Properties>
</file>